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91" r:id="rId3"/>
    <p:sldId id="258" r:id="rId4"/>
    <p:sldId id="306" r:id="rId5"/>
    <p:sldId id="292" r:id="rId6"/>
    <p:sldId id="361" r:id="rId7"/>
    <p:sldId id="273" r:id="rId8"/>
    <p:sldId id="264" r:id="rId9"/>
    <p:sldId id="289" r:id="rId10"/>
    <p:sldId id="266" r:id="rId11"/>
    <p:sldId id="286" r:id="rId12"/>
    <p:sldId id="288" r:id="rId13"/>
    <p:sldId id="290" r:id="rId14"/>
    <p:sldId id="274" r:id="rId15"/>
    <p:sldId id="275" r:id="rId16"/>
    <p:sldId id="293" r:id="rId17"/>
    <p:sldId id="276" r:id="rId18"/>
    <p:sldId id="284" r:id="rId19"/>
    <p:sldId id="334" r:id="rId20"/>
    <p:sldId id="277" r:id="rId21"/>
    <p:sldId id="278" r:id="rId22"/>
    <p:sldId id="296" r:id="rId23"/>
    <p:sldId id="297" r:id="rId24"/>
    <p:sldId id="298" r:id="rId25"/>
    <p:sldId id="299" r:id="rId26"/>
    <p:sldId id="321" r:id="rId27"/>
    <p:sldId id="355" r:id="rId28"/>
    <p:sldId id="356" r:id="rId29"/>
    <p:sldId id="357" r:id="rId30"/>
    <p:sldId id="358" r:id="rId31"/>
    <p:sldId id="359" r:id="rId32"/>
    <p:sldId id="360" r:id="rId33"/>
    <p:sldId id="279" r:id="rId34"/>
    <p:sldId id="287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Svijetli stil 2 - Isticanj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408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3AD5E-09E9-498B-9C71-CA98C4FC7FA7}" type="datetimeFigureOut">
              <a:rPr lang="hr-HR" smtClean="0"/>
              <a:t>29.5.2025.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E0ECBC-BC04-4870-9727-167AAEF9522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5016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FCAFB-E12A-44D7-9C5A-D85F9F0F8EA3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007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8436D-3B61-4F80-9950-7F62E47C3F57}" type="datetimeFigureOut">
              <a:rPr lang="hr-HR" smtClean="0"/>
              <a:t>29.5.2025.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ACE0-75B4-4CC0-B940-35AAD51089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23174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8436D-3B61-4F80-9950-7F62E47C3F57}" type="datetimeFigureOut">
              <a:rPr lang="hr-HR" smtClean="0"/>
              <a:t>29.5.2025.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ACE0-75B4-4CC0-B940-35AAD51089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615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8436D-3B61-4F80-9950-7F62E47C3F57}" type="datetimeFigureOut">
              <a:rPr lang="hr-HR" smtClean="0"/>
              <a:t>29.5.2025.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ACE0-75B4-4CC0-B940-35AAD51089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3239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8436D-3B61-4F80-9950-7F62E47C3F57}" type="datetimeFigureOut">
              <a:rPr lang="hr-HR" smtClean="0"/>
              <a:t>29.5.2025.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ACE0-75B4-4CC0-B940-35AAD51089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0785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8436D-3B61-4F80-9950-7F62E47C3F57}" type="datetimeFigureOut">
              <a:rPr lang="hr-HR" smtClean="0"/>
              <a:t>29.5.2025.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ACE0-75B4-4CC0-B940-35AAD51089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25937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8436D-3B61-4F80-9950-7F62E47C3F57}" type="datetimeFigureOut">
              <a:rPr lang="hr-HR" smtClean="0"/>
              <a:t>29.5.2025.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ACE0-75B4-4CC0-B940-35AAD51089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07670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8436D-3B61-4F80-9950-7F62E47C3F57}" type="datetimeFigureOut">
              <a:rPr lang="hr-HR" smtClean="0"/>
              <a:t>29.5.2025.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ACE0-75B4-4CC0-B940-35AAD51089DD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592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8436D-3B61-4F80-9950-7F62E47C3F57}" type="datetimeFigureOut">
              <a:rPr lang="hr-HR" smtClean="0"/>
              <a:t>29.5.2025.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ACE0-75B4-4CC0-B940-35AAD51089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0566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8436D-3B61-4F80-9950-7F62E47C3F57}" type="datetimeFigureOut">
              <a:rPr lang="hr-HR" smtClean="0"/>
              <a:t>29.5.2025.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ACE0-75B4-4CC0-B940-35AAD51089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8263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8436D-3B61-4F80-9950-7F62E47C3F57}" type="datetimeFigureOut">
              <a:rPr lang="hr-HR" smtClean="0"/>
              <a:t>29.5.2025.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hr-H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ACE0-75B4-4CC0-B940-35AAD51089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9065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908436D-3B61-4F80-9950-7F62E47C3F57}" type="datetimeFigureOut">
              <a:rPr lang="hr-HR" smtClean="0"/>
              <a:t>29.5.2025.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ACE0-75B4-4CC0-B940-35AAD51089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9742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908436D-3B61-4F80-9950-7F62E47C3F57}" type="datetimeFigureOut">
              <a:rPr lang="hr-HR" smtClean="0"/>
              <a:t>29.5.2025.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B3C2ACE0-75B4-4CC0-B940-35AAD51089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6854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pisi.h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helpdesk@skole.hr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domovi.e-upisi.hr/#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domovi.e-upisi.hr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ime.prezime@skole.hr" TargetMode="External"/><Relationship Id="rId2" Type="http://schemas.openxmlformats.org/officeDocument/2006/relationships/hyperlink" Target="https://srednje.e-upisi.h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srednje.e-upisi.hr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2A5B62-6DA4-4FE7-90BB-6B64F4FC38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82763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cs typeface="Calibri Light"/>
              </a:rPr>
              <a:t>UPISI U SREDNJU ŠKOLU</a:t>
            </a:r>
            <a:br>
              <a:rPr lang="en-US" dirty="0">
                <a:solidFill>
                  <a:schemeClr val="accent6">
                    <a:lumMod val="50000"/>
                  </a:schemeClr>
                </a:solidFill>
                <a:cs typeface="Calibri Light"/>
              </a:rPr>
            </a:br>
            <a:r>
              <a:rPr lang="en-US" dirty="0">
                <a:solidFill>
                  <a:schemeClr val="accent6">
                    <a:lumMod val="50000"/>
                  </a:schemeClr>
                </a:solidFill>
                <a:cs typeface="Calibri Light"/>
              </a:rPr>
              <a:t>202</a:t>
            </a:r>
            <a:r>
              <a:rPr lang="hr-HR" dirty="0">
                <a:solidFill>
                  <a:schemeClr val="accent6">
                    <a:lumMod val="50000"/>
                  </a:schemeClr>
                </a:solidFill>
                <a:cs typeface="Calibri Light"/>
              </a:rPr>
              <a:t>5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cs typeface="Calibri Light"/>
              </a:rPr>
              <a:t>./202</a:t>
            </a:r>
            <a:r>
              <a:rPr lang="hr-HR" dirty="0">
                <a:solidFill>
                  <a:schemeClr val="accent6">
                    <a:lumMod val="50000"/>
                  </a:schemeClr>
                </a:solidFill>
                <a:cs typeface="Calibri Light"/>
              </a:rPr>
              <a:t>6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cs typeface="Calibri Light"/>
              </a:rPr>
              <a:t>.</a:t>
            </a:r>
            <a:endParaRPr lang="hr-HR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003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5000" y="1905000"/>
            <a:ext cx="8319134" cy="3555460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">
              <a:spcBef>
                <a:spcPts val="1105"/>
              </a:spcBef>
              <a:tabLst>
                <a:tab pos="354965" algn="l"/>
                <a:tab pos="355600" algn="l"/>
              </a:tabLst>
            </a:pPr>
            <a:r>
              <a:rPr lang="hr-HR" sz="2400" spc="-5" dirty="0">
                <a:latin typeface="Calibri"/>
                <a:cs typeface="Calibri"/>
              </a:rPr>
              <a:t>POTREBNI DOKUMENTI ZA UPIS:</a:t>
            </a:r>
          </a:p>
          <a:p>
            <a:pPr marL="469900" indent="-457200">
              <a:spcBef>
                <a:spcPts val="110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lang="hr-HR" sz="2400" spc="-5" dirty="0">
                <a:latin typeface="Calibri"/>
                <a:cs typeface="Calibri"/>
              </a:rPr>
              <a:t>R</a:t>
            </a:r>
            <a:r>
              <a:rPr sz="2400" spc="-5" dirty="0" err="1">
                <a:latin typeface="Calibri"/>
                <a:cs typeface="Calibri"/>
              </a:rPr>
              <a:t>ješenje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 </a:t>
            </a:r>
            <a:r>
              <a:rPr lang="hr-HR" sz="2400" spc="-10" dirty="0">
                <a:latin typeface="Calibri"/>
                <a:cs typeface="Calibri"/>
              </a:rPr>
              <a:t>primjerenom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obliku </a:t>
            </a:r>
            <a:r>
              <a:rPr sz="2400" spc="-20" dirty="0">
                <a:latin typeface="Calibri"/>
                <a:cs typeface="Calibri"/>
              </a:rPr>
              <a:t>školovanja </a:t>
            </a:r>
            <a:r>
              <a:rPr sz="2400" spc="-80" dirty="0">
                <a:latin typeface="Calibri"/>
                <a:cs typeface="Calibri"/>
              </a:rPr>
              <a:t>(IP,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PP)</a:t>
            </a:r>
            <a:endParaRPr lang="hr-HR" sz="2400" dirty="0">
              <a:latin typeface="Calibri"/>
              <a:cs typeface="Calibri"/>
            </a:endParaRPr>
          </a:p>
          <a:p>
            <a:pPr marL="469900" indent="-457200">
              <a:spcBef>
                <a:spcPts val="110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2400" spc="-15" dirty="0" err="1">
                <a:latin typeface="Calibri"/>
                <a:cs typeface="Calibri"/>
              </a:rPr>
              <a:t>programi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prema </a:t>
            </a:r>
            <a:r>
              <a:rPr sz="2400" dirty="0">
                <a:latin typeface="Calibri"/>
                <a:cs typeface="Calibri"/>
              </a:rPr>
              <a:t>mišljenju </a:t>
            </a:r>
            <a:r>
              <a:rPr sz="2400" spc="-5" dirty="0">
                <a:latin typeface="Calibri"/>
                <a:cs typeface="Calibri"/>
              </a:rPr>
              <a:t>Službe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za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profesionaln</a:t>
            </a:r>
            <a:r>
              <a:rPr lang="hr-HR" sz="2400" spc="-15" dirty="0">
                <a:latin typeface="Calibri"/>
                <a:cs typeface="Calibri"/>
              </a:rPr>
              <a:t>o </a:t>
            </a:r>
            <a:r>
              <a:rPr sz="2400" spc="-15" dirty="0" err="1">
                <a:latin typeface="Calibri"/>
                <a:cs typeface="Calibri"/>
              </a:rPr>
              <a:t>usmjeravanje</a:t>
            </a:r>
            <a:r>
              <a:rPr lang="hr-HR"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HZZZ /3-5/ </a:t>
            </a:r>
            <a:r>
              <a:rPr sz="2400" dirty="0">
                <a:latin typeface="Calibri"/>
                <a:cs typeface="Calibri"/>
              </a:rPr>
              <a:t>- </a:t>
            </a:r>
            <a:r>
              <a:rPr sz="2000" i="1" spc="-5" dirty="0">
                <a:latin typeface="Calibri"/>
                <a:cs typeface="Calibri"/>
              </a:rPr>
              <a:t>uz </a:t>
            </a:r>
            <a:r>
              <a:rPr sz="2000" i="1" spc="-10" dirty="0">
                <a:latin typeface="Calibri"/>
                <a:cs typeface="Calibri"/>
              </a:rPr>
              <a:t>zadovoljavanje </a:t>
            </a:r>
            <a:r>
              <a:rPr sz="2000" i="1" spc="-5" dirty="0">
                <a:latin typeface="Calibri"/>
                <a:cs typeface="Calibri"/>
              </a:rPr>
              <a:t>ispita sposobnosti </a:t>
            </a:r>
            <a:r>
              <a:rPr sz="2000" i="1" dirty="0">
                <a:latin typeface="Calibri"/>
                <a:cs typeface="Calibri"/>
              </a:rPr>
              <a:t>u </a:t>
            </a:r>
            <a:r>
              <a:rPr sz="2000" i="1" spc="-15" dirty="0">
                <a:latin typeface="Calibri"/>
                <a:cs typeface="Calibri"/>
              </a:rPr>
              <a:t>školama </a:t>
            </a:r>
            <a:r>
              <a:rPr sz="2000" i="1" dirty="0">
                <a:latin typeface="Calibri"/>
                <a:cs typeface="Calibri"/>
              </a:rPr>
              <a:t>u </a:t>
            </a:r>
            <a:r>
              <a:rPr sz="2000" i="1" spc="-15" dirty="0">
                <a:latin typeface="Calibri"/>
                <a:cs typeface="Calibri"/>
              </a:rPr>
              <a:t>kojima </a:t>
            </a:r>
            <a:r>
              <a:rPr sz="2000" i="1" spc="-5" dirty="0">
                <a:latin typeface="Calibri"/>
                <a:cs typeface="Calibri"/>
              </a:rPr>
              <a:t>je </a:t>
            </a:r>
            <a:r>
              <a:rPr sz="2000" i="1" spc="-15" dirty="0">
                <a:latin typeface="Calibri"/>
                <a:cs typeface="Calibri"/>
              </a:rPr>
              <a:t>to  </a:t>
            </a:r>
            <a:r>
              <a:rPr sz="2000" i="1" spc="-5" dirty="0" err="1">
                <a:latin typeface="Calibri"/>
                <a:cs typeface="Calibri"/>
              </a:rPr>
              <a:t>uvjet</a:t>
            </a:r>
            <a:endParaRPr lang="hr-HR" sz="2000" i="1" spc="-5" dirty="0">
              <a:latin typeface="Calibri"/>
              <a:cs typeface="Calibri"/>
            </a:endParaRPr>
          </a:p>
          <a:p>
            <a:pPr marL="355600" marR="157480" indent="-3175">
              <a:lnSpc>
                <a:spcPct val="114700"/>
              </a:lnSpc>
              <a:spcBef>
                <a:spcPts val="585"/>
              </a:spcBef>
            </a:pPr>
            <a:endParaRPr lang="hr-HR" sz="2000" dirty="0">
              <a:latin typeface="Calibri"/>
              <a:cs typeface="Calibri"/>
            </a:endParaRPr>
          </a:p>
          <a:p>
            <a:pPr marL="355600" marR="157480" indent="-3175">
              <a:lnSpc>
                <a:spcPct val="114700"/>
              </a:lnSpc>
              <a:spcBef>
                <a:spcPts val="585"/>
              </a:spcBef>
            </a:pPr>
            <a:endParaRPr sz="2000" dirty="0">
              <a:latin typeface="Calibri"/>
              <a:cs typeface="Calibri"/>
            </a:endParaRPr>
          </a:p>
          <a:p>
            <a:pPr marL="352425" indent="-339725">
              <a:spcBef>
                <a:spcPts val="944"/>
              </a:spcBef>
              <a:buChar char="-"/>
              <a:tabLst>
                <a:tab pos="354965" algn="l"/>
                <a:tab pos="355600" algn="l"/>
              </a:tabLst>
            </a:pPr>
            <a:r>
              <a:rPr lang="hr-HR" sz="2400" spc="-5" dirty="0">
                <a:latin typeface="Calibri"/>
                <a:cs typeface="Calibri"/>
              </a:rPr>
              <a:t>Imaju </a:t>
            </a:r>
            <a:r>
              <a:rPr sz="2400" spc="-5" dirty="0" err="1">
                <a:latin typeface="Calibri"/>
                <a:cs typeface="Calibri"/>
              </a:rPr>
              <a:t>posebne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ljestvice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poretka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33600" y="474821"/>
            <a:ext cx="8229600" cy="874598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hr-HR" dirty="0">
                <a:solidFill>
                  <a:schemeClr val="tx1"/>
                </a:solidFill>
              </a:rPr>
              <a:t>VREDNOVANJE USPJEHA KANDIDATA S TEŠKOĆAMA U RAZVOJU</a:t>
            </a:r>
            <a:endParaRPr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12055CA-BBC9-4982-8422-DD85BBF2F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UPISNICA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55D0926-3CFC-4276-87E5-E023E7CA9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38044"/>
            <a:ext cx="11023600" cy="3101983"/>
          </a:xfrm>
        </p:spPr>
        <p:txBody>
          <a:bodyPr/>
          <a:lstStyle/>
          <a:p>
            <a:r>
              <a:rPr lang="hr-HR" sz="2400" dirty="0"/>
              <a:t>Nakon objave konačnih ljestvica poretka u kartici "Moji rezultati" će biti omogućeno preuzimanje upisnice</a:t>
            </a:r>
          </a:p>
          <a:p>
            <a:pPr lvl="1"/>
            <a:r>
              <a:rPr lang="hr-HR" sz="2000" dirty="0"/>
              <a:t>potpisati kandidat i roditelj/skrbnik te ju učitati u sustav</a:t>
            </a:r>
          </a:p>
          <a:p>
            <a:pPr lvl="1"/>
            <a:r>
              <a:rPr lang="hr-HR" sz="2000" dirty="0"/>
              <a:t>pratiti status učitane upisnice</a:t>
            </a:r>
          </a:p>
          <a:p>
            <a:pPr lvl="1"/>
            <a:r>
              <a:rPr lang="hr-HR" sz="2000" dirty="0"/>
              <a:t>Upisnicu je moguće i dostaviti školi u koju je kandidat ostvario pravo upisa (osobno ili </a:t>
            </a:r>
            <a:r>
              <a:rPr lang="hr-HR" sz="2000" dirty="0" err="1"/>
              <a:t>elektorničkom</a:t>
            </a:r>
            <a:r>
              <a:rPr lang="hr-HR" sz="2000" dirty="0"/>
              <a:t> poštom) kako bi ju oni učitali u sustav (isključivo kandidati koji nemaju mogućnost sami prenijeti upisnicu na sustav zbog otežanog pristupa računalu, internetu i sl.)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88069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F34D747-588E-4DF5-9A9F-3CCC7F22C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2200" dirty="0"/>
              <a:t>Dostava dokumenata koji su uvjet za upis u određeni program obrazovanja srednje</a:t>
            </a:r>
            <a:br>
              <a:rPr lang="hr-HR" sz="2200" dirty="0"/>
            </a:br>
            <a:r>
              <a:rPr lang="hr-HR" sz="2200" dirty="0"/>
              <a:t>škole: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55EAF3B-DA36-4972-B4F0-47B52A645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1) Upisnica (obvezno za sve učenike) – dostavlja se elektronski putem srednje.eupisi.hr ili dolaskom u školu na propisani datum</a:t>
            </a:r>
          </a:p>
          <a:p>
            <a:r>
              <a:rPr lang="hr-HR" dirty="0"/>
              <a:t>2) Potvrda liječnika školske medicine - dostavlja se putem elektronske pošte na mail adresu srednje škole ili dolaskom u školu na propisani datum i</a:t>
            </a:r>
          </a:p>
          <a:p>
            <a:r>
              <a:rPr lang="hr-HR" dirty="0"/>
              <a:t>3) Potvrda obiteljskog liječnika ili liječnička svjedodžba medicine rada</a:t>
            </a:r>
          </a:p>
          <a:p>
            <a:r>
              <a:rPr lang="hr-HR" dirty="0"/>
              <a:t>- dostavlja se putem elektronske pošte na mail adresu srednje škole ili dolaskom u školu na propisani datum.</a:t>
            </a:r>
          </a:p>
          <a:p>
            <a:r>
              <a:rPr lang="hr-HR" b="1" dirty="0"/>
              <a:t>Točan datum zaprimanja dokumenata dolaskom u školu objavljuje se na mrežnim stranicama i oglasnim pločama škola. 7. 7. do 9. 7. 2025</a:t>
            </a:r>
            <a:r>
              <a:rPr lang="hr-HR" dirty="0"/>
              <a:t>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93289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058029C-DEC9-4DBB-ACAF-79CD5F7CB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Prijava učenika koji se upisuju u odjele za sportaše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A9A96D1-2981-4974-9BDB-22C261EEB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988" y="2638043"/>
            <a:ext cx="11346024" cy="3902715"/>
          </a:xfrm>
        </p:spPr>
        <p:txBody>
          <a:bodyPr>
            <a:normAutofit fontScale="92500"/>
          </a:bodyPr>
          <a:lstStyle/>
          <a:p>
            <a:r>
              <a:rPr lang="hr-HR" dirty="0">
                <a:solidFill>
                  <a:srgbClr val="000000"/>
                </a:solidFill>
                <a:latin typeface="Times New Roman" panose="02020603050405020304" pitchFamily="18" charset="0"/>
              </a:rPr>
              <a:t>Kandidati koji se upisuju u razredne odjele za sportaše iskazuju interes za upis u razredne odjele za sportaše od 26. 5</a:t>
            </a:r>
            <a:r>
              <a:rPr lang="hr-H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 do 6. 6</a:t>
            </a:r>
            <a:r>
              <a:rPr lang="hr-HR" dirty="0">
                <a:solidFill>
                  <a:srgbClr val="000000"/>
                </a:solidFill>
                <a:latin typeface="Times New Roman" panose="02020603050405020304" pitchFamily="18" charset="0"/>
              </a:rPr>
              <a:t>. 2025.</a:t>
            </a:r>
          </a:p>
          <a:p>
            <a:r>
              <a:rPr lang="hr-HR" dirty="0">
                <a:solidFill>
                  <a:srgbClr val="000000"/>
                </a:solidFill>
                <a:latin typeface="Times New Roman" panose="02020603050405020304" pitchFamily="18" charset="0"/>
              </a:rPr>
              <a:t>Ministarstvo turizma i sporta šalje </a:t>
            </a:r>
            <a:r>
              <a:rPr lang="hr-H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nerangirane</a:t>
            </a:r>
            <a:r>
              <a:rPr lang="hr-HR" dirty="0">
                <a:solidFill>
                  <a:srgbClr val="000000"/>
                </a:solidFill>
                <a:latin typeface="Times New Roman" panose="02020603050405020304" pitchFamily="18" charset="0"/>
              </a:rPr>
              <a:t> liste kandidata prema sportovima nacionalnim sportskim savezima u svrhu izrade rang-lista prema sportovima -  9. 6. 2025.</a:t>
            </a:r>
          </a:p>
          <a:p>
            <a:r>
              <a:rPr lang="hr-HR" dirty="0">
                <a:solidFill>
                  <a:srgbClr val="000000"/>
                </a:solidFill>
                <a:latin typeface="Times New Roman" panose="02020603050405020304" pitchFamily="18" charset="0"/>
              </a:rPr>
              <a:t>Savezi izrađuju </a:t>
            </a:r>
            <a:r>
              <a:rPr lang="hr-H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preliminarne rang-liste </a:t>
            </a:r>
            <a:r>
              <a:rPr lang="hr-HR" dirty="0">
                <a:solidFill>
                  <a:srgbClr val="000000"/>
                </a:solidFill>
                <a:latin typeface="Times New Roman" panose="02020603050405020304" pitchFamily="18" charset="0"/>
              </a:rPr>
              <a:t>prijavljenih kandidata prema kriterijima sportske uspješnosti - 9. 6. do 13. 6. 2025.</a:t>
            </a:r>
          </a:p>
          <a:p>
            <a:r>
              <a:rPr lang="hr-HR" dirty="0">
                <a:solidFill>
                  <a:srgbClr val="000000"/>
                </a:solidFill>
                <a:latin typeface="Times New Roman" panose="02020603050405020304" pitchFamily="18" charset="0"/>
              </a:rPr>
              <a:t>Nacionalni sportski savezi službeno objavljuju preliminarne rang-liste na naslovnicama svojih mrežnih stranica kako bi kandidati mogli upozoriti na  moguće pogreške prije objavljivanja konačne rang-liste - 16. 6. 2025.</a:t>
            </a:r>
          </a:p>
          <a:p>
            <a:r>
              <a:rPr lang="hr-HR" dirty="0">
                <a:solidFill>
                  <a:srgbClr val="000000"/>
                </a:solidFill>
                <a:latin typeface="Times New Roman" panose="02020603050405020304" pitchFamily="18" charset="0"/>
              </a:rPr>
              <a:t>Prigovor kandidata na pogreške za vrijeme kojeg Nacionalni sportski savezi ispravljaju rang-liste - 16. 6. do 18. 6. 2025.</a:t>
            </a:r>
          </a:p>
          <a:p>
            <a:r>
              <a:rPr lang="hr-HR" dirty="0">
                <a:solidFill>
                  <a:srgbClr val="000000"/>
                </a:solidFill>
                <a:latin typeface="Times New Roman" panose="02020603050405020304" pitchFamily="18" charset="0"/>
              </a:rPr>
              <a:t>Nacionalni sportski savezi službeno objavljuju </a:t>
            </a:r>
            <a:r>
              <a:rPr lang="hr-H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konačne rang-liste </a:t>
            </a:r>
            <a:r>
              <a:rPr lang="hr-HR" dirty="0">
                <a:solidFill>
                  <a:srgbClr val="000000"/>
                </a:solidFill>
                <a:latin typeface="Times New Roman" panose="02020603050405020304" pitchFamily="18" charset="0"/>
              </a:rPr>
              <a:t>na naslovnici svojih mrežnih stranica te ih dostavljaju Ministarstvu turizma i sporta - 23. 6. 2025.</a:t>
            </a:r>
          </a:p>
          <a:p>
            <a:r>
              <a:rPr lang="hr-HR" dirty="0">
                <a:solidFill>
                  <a:srgbClr val="000000"/>
                </a:solidFill>
                <a:latin typeface="Times New Roman" panose="02020603050405020304" pitchFamily="18" charset="0"/>
              </a:rPr>
              <a:t>Unos zaprimljenih rang-lista te </a:t>
            </a:r>
            <a:r>
              <a:rPr lang="hr-H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dodjeljivanje bodova </a:t>
            </a:r>
            <a:r>
              <a:rPr lang="hr-HR" dirty="0">
                <a:solidFill>
                  <a:srgbClr val="000000"/>
                </a:solidFill>
                <a:latin typeface="Times New Roman" panose="02020603050405020304" pitchFamily="18" charset="0"/>
              </a:rPr>
              <a:t>kandidatima na temelju algoritma - </a:t>
            </a:r>
            <a:r>
              <a:rPr lang="hr-H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24. 6. 2025.</a:t>
            </a:r>
          </a:p>
        </p:txBody>
      </p:sp>
    </p:spTree>
    <p:extLst>
      <p:ext uri="{BB962C8B-B14F-4D97-AF65-F5344CB8AC3E}">
        <p14:creationId xmlns:p14="http://schemas.microsoft.com/office/powerpoint/2010/main" val="165579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6AABE1A-D4C4-4DFC-A231-8344A1F9B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PRAVILNIK O ELEMENTIMA I KRITERIJIMA VREDNOVANJA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2806C94-E036-41DC-A6F8-0D95F9B33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437" y="2638044"/>
            <a:ext cx="10937289" cy="3101983"/>
          </a:xfrm>
        </p:spPr>
        <p:txBody>
          <a:bodyPr/>
          <a:lstStyle/>
          <a:p>
            <a:r>
              <a:rPr lang="hr-HR" sz="2800" dirty="0"/>
              <a:t>ELEMENTI VREDNOVANJA:</a:t>
            </a:r>
          </a:p>
          <a:p>
            <a:pPr lvl="1"/>
            <a:r>
              <a:rPr lang="hr-HR" sz="2400" dirty="0"/>
              <a:t>Zajednički</a:t>
            </a:r>
          </a:p>
          <a:p>
            <a:pPr lvl="1"/>
            <a:r>
              <a:rPr lang="hr-HR" sz="2400" dirty="0"/>
              <a:t>Dodatni</a:t>
            </a:r>
          </a:p>
          <a:p>
            <a:pPr lvl="1"/>
            <a:r>
              <a:rPr lang="hr-HR" sz="2400" dirty="0"/>
              <a:t>Poseban</a:t>
            </a:r>
          </a:p>
          <a:p>
            <a:pPr lvl="1"/>
            <a:r>
              <a:rPr lang="hr-HR" sz="2400" dirty="0"/>
              <a:t>Vrednovanje kandidata pripadnika romske nacionalne manjine i kandidata bez roditeljske skrbi</a:t>
            </a:r>
          </a:p>
        </p:txBody>
      </p:sp>
    </p:spTree>
    <p:extLst>
      <p:ext uri="{BB962C8B-B14F-4D97-AF65-F5344CB8AC3E}">
        <p14:creationId xmlns:p14="http://schemas.microsoft.com/office/powerpoint/2010/main" val="1672319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404E88E-CE79-45A3-86DD-96F75E548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1. ZAJEDNIČKI ELEMENT VREDNOVANJA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EDDE610-79C8-4E08-A48A-4B78D451D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559" y="2638044"/>
            <a:ext cx="11221375" cy="3101983"/>
          </a:xfrm>
        </p:spPr>
        <p:txBody>
          <a:bodyPr>
            <a:normAutofit/>
          </a:bodyPr>
          <a:lstStyle/>
          <a:p>
            <a:r>
              <a:rPr lang="hr-HR" sz="2000" dirty="0">
                <a:solidFill>
                  <a:srgbClr val="FF0000"/>
                </a:solidFill>
              </a:rPr>
              <a:t>Prosjeci zaključnih ocjena iz svih nastavnih predmeta u posljednja četiri razreda</a:t>
            </a:r>
            <a:endParaRPr lang="hr-HR" sz="2000" u="sng" dirty="0">
              <a:solidFill>
                <a:srgbClr val="FF0000"/>
              </a:solidFill>
            </a:endParaRPr>
          </a:p>
          <a:p>
            <a:r>
              <a:rPr lang="hr-HR" sz="2000" u="sng" dirty="0"/>
              <a:t>Strukovni programi </a:t>
            </a:r>
            <a:r>
              <a:rPr lang="hr-HR" sz="2000" dirty="0"/>
              <a:t>u trajanju </a:t>
            </a:r>
            <a:r>
              <a:rPr lang="hr-HR" sz="2000" b="1" dirty="0"/>
              <a:t>manjem od tri godine</a:t>
            </a:r>
          </a:p>
          <a:p>
            <a:pPr lvl="1"/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hr-HR" dirty="0" err="1">
                <a:solidFill>
                  <a:schemeClr val="accent6">
                    <a:lumMod val="75000"/>
                  </a:schemeClr>
                </a:solidFill>
              </a:rPr>
              <a:t>max</a:t>
            </a:r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. 20 bodova)</a:t>
            </a:r>
          </a:p>
          <a:p>
            <a:r>
              <a:rPr lang="hr-HR" sz="2000" u="sng" dirty="0"/>
              <a:t>Strukovni </a:t>
            </a:r>
            <a:r>
              <a:rPr lang="hr-HR" sz="2000" u="sng" dirty="0" err="1"/>
              <a:t>progr</a:t>
            </a:r>
            <a:r>
              <a:rPr lang="pl-PL" sz="2000" u="sng" dirty="0"/>
              <a:t>am </a:t>
            </a:r>
            <a:r>
              <a:rPr lang="pl-PL" sz="2000" dirty="0"/>
              <a:t>od </a:t>
            </a:r>
            <a:r>
              <a:rPr lang="pl-PL" sz="2000" b="1" dirty="0"/>
              <a:t>najmanje tri godine i program vezanih obrta</a:t>
            </a:r>
          </a:p>
          <a:p>
            <a:pPr lvl="1"/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+ Zaključne ocjene u posljednja dva razreda iz Hrvatskog, Matematike i prvog stranog jezika (</a:t>
            </a:r>
            <a:r>
              <a:rPr lang="hr-HR" dirty="0" err="1">
                <a:solidFill>
                  <a:schemeClr val="accent6">
                    <a:lumMod val="75000"/>
                  </a:schemeClr>
                </a:solidFill>
              </a:rPr>
              <a:t>max</a:t>
            </a:r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. 50 bodova)</a:t>
            </a:r>
          </a:p>
          <a:p>
            <a:r>
              <a:rPr lang="hr-HR" sz="2000" u="sng" dirty="0"/>
              <a:t>Gimnazijski programi </a:t>
            </a:r>
            <a:r>
              <a:rPr lang="hr-HR" sz="2000" dirty="0"/>
              <a:t>i </a:t>
            </a:r>
            <a:r>
              <a:rPr lang="hr-HR" sz="2000" u="sng" dirty="0"/>
              <a:t>strukovni program </a:t>
            </a:r>
            <a:r>
              <a:rPr lang="hr-HR" sz="2000" dirty="0"/>
              <a:t>u trajanju </a:t>
            </a:r>
            <a:r>
              <a:rPr lang="hr-HR" sz="2000" b="1" dirty="0"/>
              <a:t>najmanje četiri godine</a:t>
            </a:r>
          </a:p>
          <a:p>
            <a:pPr lvl="1"/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+ Zaključne ocjene iz triju nastavnih predmeta važnih za nastavak obrazovanja u pojedinim programima – dva propisana Pravilnikom i o jednom odlučuje srednja škola (</a:t>
            </a:r>
            <a:r>
              <a:rPr lang="hr-HR" dirty="0" err="1">
                <a:solidFill>
                  <a:schemeClr val="accent6">
                    <a:lumMod val="75000"/>
                  </a:schemeClr>
                </a:solidFill>
              </a:rPr>
              <a:t>max</a:t>
            </a:r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. 80 bodova) </a:t>
            </a:r>
          </a:p>
        </p:txBody>
      </p:sp>
    </p:spTree>
    <p:extLst>
      <p:ext uri="{BB962C8B-B14F-4D97-AF65-F5344CB8AC3E}">
        <p14:creationId xmlns:p14="http://schemas.microsoft.com/office/powerpoint/2010/main" val="2460679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zervirano mjesto sadržaja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027" y="629716"/>
            <a:ext cx="8001946" cy="5598568"/>
          </a:xfrm>
        </p:spPr>
      </p:pic>
    </p:spTree>
    <p:extLst>
      <p:ext uri="{BB962C8B-B14F-4D97-AF65-F5344CB8AC3E}">
        <p14:creationId xmlns:p14="http://schemas.microsoft.com/office/powerpoint/2010/main" val="1209559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61DD72-86AE-4D07-A312-246DCBC09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2. DODATNI ELEMENT VREDNOVANJA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13B1054-61EB-4987-9B62-C6DD8126BD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Provjera posebnih znanja, vještina, sposobnosti i darovitosti </a:t>
            </a:r>
          </a:p>
          <a:p>
            <a:r>
              <a:rPr lang="hr-HR" dirty="0"/>
              <a:t>Rezultati postignuti na natjecanjima u znanju </a:t>
            </a:r>
          </a:p>
          <a:p>
            <a:r>
              <a:rPr lang="hr-HR" dirty="0"/>
              <a:t>Rezultati postignuti na natjecanjima školskih sportskih društava</a:t>
            </a:r>
          </a:p>
          <a:p>
            <a:r>
              <a:rPr lang="hr-HR" dirty="0"/>
              <a:t>Dodatni bodovi za upis u sportske odjele </a:t>
            </a:r>
          </a:p>
        </p:txBody>
      </p:sp>
    </p:spTree>
    <p:extLst>
      <p:ext uri="{BB962C8B-B14F-4D97-AF65-F5344CB8AC3E}">
        <p14:creationId xmlns:p14="http://schemas.microsoft.com/office/powerpoint/2010/main" val="141272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42070A1F-D07D-4623-8B0A-58A13E2E44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50" t="36116" r="12840" b="22848"/>
          <a:stretch/>
        </p:blipFill>
        <p:spPr>
          <a:xfrm>
            <a:off x="1402670" y="435006"/>
            <a:ext cx="9206145" cy="281422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4B76F514-FB78-41FD-8C4F-45E045E4DD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72" t="26925" r="19102" b="33981"/>
          <a:stretch/>
        </p:blipFill>
        <p:spPr>
          <a:xfrm>
            <a:off x="1402670" y="3506679"/>
            <a:ext cx="9208711" cy="303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862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8ACFFBB-BAAE-4A09-BF20-9C3578A62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485301"/>
            <a:ext cx="7848600" cy="1499616"/>
          </a:xfrm>
        </p:spPr>
        <p:txBody>
          <a:bodyPr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SŠ koje zahtijevaju dodatne provjere znanja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1678093-4350-4E5F-8898-A3E3B981B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8161" y="2099238"/>
            <a:ext cx="3657600" cy="2701362"/>
          </a:xfrm>
        </p:spPr>
        <p:txBody>
          <a:bodyPr>
            <a:normAutofit/>
          </a:bodyPr>
          <a:lstStyle/>
          <a:p>
            <a:pPr marL="12700" indent="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rgbClr val="1CADE4"/>
              </a:buClr>
              <a:buSzPct val="100000"/>
              <a:buNone/>
              <a:tabLst>
                <a:tab pos="532765" algn="l"/>
                <a:tab pos="533400" algn="l"/>
              </a:tabLst>
              <a:defRPr/>
            </a:pPr>
            <a:r>
              <a:rPr lang="hr-HR" b="1" u="sng" spc="-20" dirty="0">
                <a:solidFill>
                  <a:prstClr val="black"/>
                </a:solidFill>
                <a:latin typeface="Tw Cen MT"/>
                <a:cs typeface="Calibri"/>
              </a:rPr>
              <a:t>provjera </a:t>
            </a:r>
            <a:r>
              <a:rPr lang="hr-HR" b="1" u="sng" spc="-5" dirty="0">
                <a:solidFill>
                  <a:prstClr val="black"/>
                </a:solidFill>
                <a:latin typeface="Tw Cen MT"/>
                <a:cs typeface="Calibri"/>
              </a:rPr>
              <a:t>znanja </a:t>
            </a:r>
            <a:r>
              <a:rPr lang="hr-HR" b="1" u="sng" dirty="0">
                <a:solidFill>
                  <a:prstClr val="black"/>
                </a:solidFill>
                <a:latin typeface="Tw Cen MT"/>
                <a:cs typeface="Calibri"/>
              </a:rPr>
              <a:t>– </a:t>
            </a:r>
            <a:r>
              <a:rPr lang="hr-HR" b="1" u="sng" spc="-10" dirty="0" err="1">
                <a:solidFill>
                  <a:prstClr val="black"/>
                </a:solidFill>
                <a:latin typeface="Tw Cen MT"/>
                <a:cs typeface="Calibri"/>
              </a:rPr>
              <a:t>max</a:t>
            </a:r>
            <a:r>
              <a:rPr lang="hr-HR" b="1" u="sng" spc="-10" dirty="0">
                <a:solidFill>
                  <a:prstClr val="black"/>
                </a:solidFill>
                <a:latin typeface="Tw Cen MT"/>
                <a:cs typeface="Calibri"/>
              </a:rPr>
              <a:t> </a:t>
            </a:r>
            <a:r>
              <a:rPr lang="hr-HR" b="1" u="sng" dirty="0">
                <a:solidFill>
                  <a:prstClr val="black"/>
                </a:solidFill>
                <a:latin typeface="Tw Cen MT"/>
                <a:cs typeface="Calibri"/>
              </a:rPr>
              <a:t>5</a:t>
            </a:r>
            <a:r>
              <a:rPr lang="hr-HR" b="1" u="sng" spc="10" dirty="0">
                <a:solidFill>
                  <a:prstClr val="black"/>
                </a:solidFill>
                <a:latin typeface="Tw Cen MT"/>
                <a:cs typeface="Calibri"/>
              </a:rPr>
              <a:t> </a:t>
            </a:r>
            <a:r>
              <a:rPr lang="hr-HR" b="1" u="sng" spc="-10" dirty="0">
                <a:solidFill>
                  <a:prstClr val="black"/>
                </a:solidFill>
                <a:latin typeface="Tw Cen MT"/>
                <a:cs typeface="Calibri"/>
              </a:rPr>
              <a:t>bodova</a:t>
            </a:r>
            <a:endParaRPr lang="hr-HR" b="1" u="sng" dirty="0">
              <a:solidFill>
                <a:prstClr val="black"/>
              </a:solidFill>
              <a:latin typeface="Tw Cen MT"/>
              <a:cs typeface="Calibri"/>
            </a:endParaRPr>
          </a:p>
          <a:p>
            <a:pPr marL="742315" lvl="1" indent="-214629">
              <a:lnSpc>
                <a:spcPct val="90000"/>
              </a:lnSpc>
              <a:spcBef>
                <a:spcPts val="770"/>
              </a:spcBef>
              <a:spcAft>
                <a:spcPts val="400"/>
              </a:spcAft>
              <a:buClr>
                <a:srgbClr val="1CADE4"/>
              </a:buClr>
              <a:buFontTx/>
              <a:buChar char="-"/>
              <a:tabLst>
                <a:tab pos="742950" algn="l"/>
              </a:tabLst>
              <a:defRPr/>
            </a:pPr>
            <a:r>
              <a:rPr lang="hr-HR" sz="1800" spc="-5" dirty="0">
                <a:solidFill>
                  <a:prstClr val="black"/>
                </a:solidFill>
                <a:latin typeface="Tw Cen MT"/>
                <a:cs typeface="Calibri"/>
              </a:rPr>
              <a:t>Kad je nemoguća </a:t>
            </a:r>
            <a:r>
              <a:rPr lang="hr-HR" sz="1800" spc="-10" dirty="0">
                <a:solidFill>
                  <a:prstClr val="black"/>
                </a:solidFill>
                <a:latin typeface="Tw Cen MT"/>
                <a:cs typeface="Calibri"/>
              </a:rPr>
              <a:t>selekcija prema </a:t>
            </a:r>
            <a:r>
              <a:rPr lang="hr-HR" sz="1800" spc="-15" dirty="0">
                <a:solidFill>
                  <a:prstClr val="black"/>
                </a:solidFill>
                <a:latin typeface="Tw Cen MT"/>
                <a:cs typeface="Calibri"/>
              </a:rPr>
              <a:t>broju</a:t>
            </a:r>
            <a:r>
              <a:rPr lang="hr-HR" sz="1800" spc="-60" dirty="0">
                <a:solidFill>
                  <a:prstClr val="black"/>
                </a:solidFill>
                <a:latin typeface="Tw Cen MT"/>
                <a:cs typeface="Calibri"/>
              </a:rPr>
              <a:t> </a:t>
            </a:r>
            <a:r>
              <a:rPr lang="hr-HR" sz="1800" spc="-10" dirty="0">
                <a:solidFill>
                  <a:prstClr val="black"/>
                </a:solidFill>
                <a:latin typeface="Tw Cen MT"/>
                <a:cs typeface="Calibri"/>
              </a:rPr>
              <a:t>bodova</a:t>
            </a:r>
            <a:endParaRPr lang="hr-HR" sz="1800" spc="-15" dirty="0">
              <a:solidFill>
                <a:prstClr val="black"/>
              </a:solidFill>
              <a:latin typeface="Tw Cen MT"/>
              <a:cs typeface="Calibri"/>
            </a:endParaRPr>
          </a:p>
          <a:p>
            <a:pPr marL="527685" indent="0">
              <a:lnSpc>
                <a:spcPct val="90000"/>
              </a:lnSpc>
              <a:spcBef>
                <a:spcPts val="770"/>
              </a:spcBef>
              <a:spcAft>
                <a:spcPts val="200"/>
              </a:spcAft>
              <a:buClr>
                <a:srgbClr val="1CADE4"/>
              </a:buClr>
              <a:buSzPct val="100000"/>
              <a:buNone/>
              <a:tabLst>
                <a:tab pos="1266825" algn="l"/>
              </a:tabLst>
              <a:defRPr/>
            </a:pPr>
            <a:r>
              <a:rPr lang="hr-HR" spc="-15" dirty="0">
                <a:solidFill>
                  <a:prstClr val="black"/>
                </a:solidFill>
                <a:latin typeface="Tw Cen MT"/>
                <a:cs typeface="Calibri"/>
              </a:rPr>
              <a:t>- PRIJAVE ZA OVE ŠKOLE ZAVRŠAVAJU RANIJE</a:t>
            </a:r>
          </a:p>
          <a:p>
            <a:pPr marL="813435" indent="-285750">
              <a:lnSpc>
                <a:spcPct val="90000"/>
              </a:lnSpc>
              <a:spcBef>
                <a:spcPts val="770"/>
              </a:spcBef>
              <a:spcAft>
                <a:spcPts val="200"/>
              </a:spcAft>
              <a:buClr>
                <a:srgbClr val="1CADE4"/>
              </a:buClr>
              <a:buSzPct val="100000"/>
              <a:buFontTx/>
              <a:buChar char="-"/>
              <a:tabLst>
                <a:tab pos="1266825" algn="l"/>
              </a:tabLst>
              <a:defRPr/>
            </a:pPr>
            <a:r>
              <a:rPr lang="hr-HR" spc="-15" dirty="0">
                <a:solidFill>
                  <a:prstClr val="black"/>
                </a:solidFill>
                <a:latin typeface="Tw Cen MT"/>
                <a:cs typeface="Calibri"/>
              </a:rPr>
              <a:t>Na web stranicama škole navedeno koje se gradivo testira</a:t>
            </a:r>
          </a:p>
          <a:p>
            <a:pPr marL="527685" indent="0">
              <a:lnSpc>
                <a:spcPct val="90000"/>
              </a:lnSpc>
              <a:spcBef>
                <a:spcPts val="770"/>
              </a:spcBef>
              <a:spcAft>
                <a:spcPts val="200"/>
              </a:spcAft>
              <a:buClr>
                <a:srgbClr val="1CADE4"/>
              </a:buClr>
              <a:buSzPct val="100000"/>
              <a:buNone/>
              <a:tabLst>
                <a:tab pos="1266825" algn="l"/>
              </a:tabLst>
              <a:defRPr/>
            </a:pPr>
            <a:endParaRPr lang="hr-HR" spc="-15" dirty="0">
              <a:solidFill>
                <a:prstClr val="black"/>
              </a:solidFill>
              <a:latin typeface="Tw Cen MT"/>
              <a:cs typeface="Calibri"/>
            </a:endParaRPr>
          </a:p>
          <a:p>
            <a:pPr marL="527685" indent="0">
              <a:lnSpc>
                <a:spcPct val="90000"/>
              </a:lnSpc>
              <a:spcBef>
                <a:spcPts val="770"/>
              </a:spcBef>
              <a:spcAft>
                <a:spcPts val="200"/>
              </a:spcAft>
              <a:buClr>
                <a:srgbClr val="1CADE4"/>
              </a:buClr>
              <a:buSzPct val="100000"/>
              <a:buNone/>
              <a:tabLst>
                <a:tab pos="1266825" algn="l"/>
              </a:tabLst>
              <a:defRPr/>
            </a:pPr>
            <a:endParaRPr lang="hr-HR" spc="-15" dirty="0">
              <a:solidFill>
                <a:prstClr val="black"/>
              </a:solidFill>
              <a:latin typeface="Tw Cen MT"/>
              <a:cs typeface="Calibri"/>
            </a:endParaRP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166" y="1752600"/>
            <a:ext cx="5257800" cy="46827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16229" y="6420434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pc="-15">
                <a:solidFill>
                  <a:prstClr val="black"/>
                </a:solidFill>
                <a:cs typeface="Calibri"/>
              </a:rPr>
              <a:t> Izvor: Srednja.hr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87227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1504" y="620688"/>
            <a:ext cx="8928992" cy="59766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3500" b="1" dirty="0">
                <a:solidFill>
                  <a:schemeClr val="tx1"/>
                </a:solidFill>
              </a:rPr>
              <a:t>UPISNI  POSTUPAK:</a:t>
            </a:r>
          </a:p>
          <a:p>
            <a:pPr marL="0" indent="0">
              <a:buNone/>
            </a:pPr>
            <a:endParaRPr lang="hr-HR" sz="1500" b="1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hr-HR" dirty="0">
                <a:solidFill>
                  <a:schemeClr val="tx1"/>
                </a:solidFill>
              </a:rPr>
              <a:t>prijava u sustav: 26.5.2025.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hr-HR" dirty="0">
                <a:solidFill>
                  <a:schemeClr val="tx1"/>
                </a:solidFill>
              </a:rPr>
              <a:t>                    elektroničkim identitetom:  (korisničkom oznakom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hr-HR" dirty="0">
                <a:solidFill>
                  <a:schemeClr val="tx1"/>
                </a:solidFill>
              </a:rPr>
              <a:t>                    i lozinkom) iz sustava AAI@EduHr koji učenicima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hr-HR" dirty="0">
                <a:solidFill>
                  <a:schemeClr val="tx1"/>
                </a:solidFill>
              </a:rPr>
              <a:t>                    dodjeljuje administrator imenika škole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hr-HR" sz="17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hr-HR" dirty="0">
                <a:solidFill>
                  <a:schemeClr val="tx1"/>
                </a:solidFill>
              </a:rPr>
              <a:t>PRVA  PRIJAVA NA </a:t>
            </a:r>
            <a:r>
              <a:rPr lang="hr-HR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www.upisi.hr</a:t>
            </a:r>
            <a:r>
              <a:rPr lang="hr-HR" dirty="0">
                <a:solidFill>
                  <a:schemeClr val="tx1"/>
                </a:solidFill>
              </a:rPr>
              <a:t> </a:t>
            </a:r>
          </a:p>
          <a:p>
            <a:pPr lvl="5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hr-HR" sz="2200" dirty="0"/>
              <a:t>unijeti korisničko ime i lozinku</a:t>
            </a:r>
          </a:p>
          <a:p>
            <a:pPr marL="1252728" lvl="4" indent="0">
              <a:lnSpc>
                <a:spcPct val="110000"/>
              </a:lnSpc>
              <a:spcBef>
                <a:spcPts val="0"/>
              </a:spcBef>
              <a:buNone/>
            </a:pPr>
            <a:endParaRPr lang="hr-HR" sz="17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hr-HR" dirty="0">
                <a:solidFill>
                  <a:schemeClr val="tx1"/>
                </a:solidFill>
              </a:rPr>
              <a:t>TEŠKOĆE prijaviti na: 01/ 6661 500 ili na mail: </a:t>
            </a:r>
            <a:r>
              <a:rPr lang="hr-HR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helpdesk@skole.hr</a:t>
            </a:r>
            <a:r>
              <a:rPr lang="hr-HR" dirty="0">
                <a:solidFill>
                  <a:schemeClr val="tx1"/>
                </a:solidFill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hr-HR" sz="17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hr-HR" dirty="0">
                <a:solidFill>
                  <a:schemeClr val="tx1"/>
                </a:solidFill>
              </a:rPr>
              <a:t>UČENICI I RODITELJI: provjeriti osobne podatke, ocjene, rezultate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hr-HR" dirty="0">
                <a:solidFill>
                  <a:schemeClr val="tx1"/>
                </a:solidFill>
              </a:rPr>
              <a:t>   natjecanja i druge upisane podatke u sustavu NISpuSŠ - u   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hr-HR" dirty="0">
                <a:solidFill>
                  <a:schemeClr val="tx1"/>
                </a:solidFill>
              </a:rPr>
              <a:t>                                                 </a:t>
            </a: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Clr>
                <a:srgbClr val="0BD0D9"/>
              </a:buClr>
              <a:buSzPct val="95000"/>
              <a:buNone/>
            </a:pPr>
            <a:r>
              <a:rPr lang="hr-HR" sz="2600" dirty="0">
                <a:solidFill>
                  <a:prstClr val="black"/>
                </a:solidFill>
                <a:latin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VAŽNO: </a:t>
            </a: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Clr>
                <a:srgbClr val="0BD0D9"/>
              </a:buClr>
              <a:buSzPct val="95000"/>
              <a:buNone/>
            </a:pPr>
            <a:r>
              <a:rPr lang="hr-HR" sz="2600" dirty="0">
                <a:solidFill>
                  <a:prstClr val="black"/>
                </a:solidFill>
                <a:latin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pratiti mrežne stranice srednje škole koju kandidat želi upisati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hr-HR" sz="2400" dirty="0">
              <a:solidFill>
                <a:srgbClr val="0000CC"/>
              </a:solidFill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3375394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1C5C7CA-654C-49AB-AADB-07051CA8A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5216" y="350081"/>
            <a:ext cx="7729728" cy="1188720"/>
          </a:xfrm>
        </p:spPr>
        <p:txBody>
          <a:bodyPr/>
          <a:lstStyle/>
          <a:p>
            <a:r>
              <a:rPr lang="hr-HR" dirty="0"/>
              <a:t>3. POSEBAN ELEMENT VREDNOVANJA (Pravo prednosti)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CC2077A-7F34-4805-8D3D-1534FF83EC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760178"/>
              </p:ext>
            </p:extLst>
          </p:nvPr>
        </p:nvGraphicFramePr>
        <p:xfrm>
          <a:off x="1604865" y="2477465"/>
          <a:ext cx="9144000" cy="3668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7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569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9842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KANDIDAT: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DOKUMENT</a:t>
                      </a:r>
                      <a:r>
                        <a:rPr lang="hr-HR" baseline="0" dirty="0"/>
                        <a:t>: 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83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dirty="0">
                          <a:solidFill>
                            <a:srgbClr val="0000FF"/>
                          </a:solidFill>
                        </a:rPr>
                        <a:t>- sa zdravstvenim teškoćama -PP</a:t>
                      </a:r>
                    </a:p>
                    <a:p>
                      <a:endParaRPr lang="hr-H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hr-HR" sz="1800" dirty="0">
                          <a:solidFill>
                            <a:srgbClr val="0000FF"/>
                          </a:solidFill>
                        </a:rPr>
                        <a:t>-</a:t>
                      </a:r>
                      <a:r>
                        <a:rPr lang="hr-HR" sz="1800" baseline="0" dirty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hr-HR" sz="1800" dirty="0">
                          <a:solidFill>
                            <a:srgbClr val="0000FF"/>
                          </a:solidFill>
                        </a:rPr>
                        <a:t>za</a:t>
                      </a:r>
                      <a:r>
                        <a:rPr lang="hr-HR" sz="1800" baseline="0" dirty="0">
                          <a:solidFill>
                            <a:srgbClr val="0000FF"/>
                          </a:solidFill>
                        </a:rPr>
                        <a:t> programe obrazovanja za koje posjeduje stručno 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hr-HR" sz="1800" baseline="0" dirty="0">
                          <a:solidFill>
                            <a:srgbClr val="0000FF"/>
                          </a:solidFill>
                        </a:rPr>
                        <a:t>  mišljenje Službe za profesionalno usmjeravanje HZZ- a </a:t>
                      </a:r>
                      <a:endParaRPr lang="hr-HR" sz="18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8376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hr-HR" sz="1800" dirty="0">
                          <a:solidFill>
                            <a:srgbClr val="0000FF"/>
                          </a:solidFill>
                        </a:rPr>
                        <a:t>- koji živi uz jednoga ili oba roditelja   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hr-HR" sz="1800" baseline="0" dirty="0">
                          <a:solidFill>
                            <a:srgbClr val="0000FF"/>
                          </a:solidFill>
                        </a:rPr>
                        <a:t>  </a:t>
                      </a:r>
                      <a:r>
                        <a:rPr lang="hr-HR" sz="1800" dirty="0">
                          <a:solidFill>
                            <a:srgbClr val="0000FF"/>
                          </a:solidFill>
                        </a:rPr>
                        <a:t>s dugotrajnom teškom bolesti -PP</a:t>
                      </a:r>
                      <a:endParaRPr lang="hr-H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hr-HR" sz="1800" dirty="0">
                          <a:solidFill>
                            <a:srgbClr val="0000FF"/>
                          </a:solidFill>
                        </a:rPr>
                        <a:t>- liječnička potvrda o dugotrajnoj težoj bolesti jednog</a:t>
                      </a:r>
                      <a:r>
                        <a:rPr lang="hr-HR" sz="1800" baseline="0" dirty="0">
                          <a:solidFill>
                            <a:srgbClr val="0000FF"/>
                          </a:solidFill>
                        </a:rPr>
                        <a:t>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hr-HR" sz="1800" baseline="0" dirty="0">
                          <a:solidFill>
                            <a:srgbClr val="0000FF"/>
                          </a:solidFill>
                        </a:rPr>
                        <a:t>   i/ili oba roditelja</a:t>
                      </a:r>
                      <a:endParaRPr lang="hr-HR" sz="18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8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dirty="0">
                          <a:solidFill>
                            <a:srgbClr val="0000FF"/>
                          </a:solidFill>
                        </a:rPr>
                        <a:t>- koji živi uz dugotrajno nezaposlena oba roditelja -PP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hr-HR" sz="1800" dirty="0">
                          <a:solidFill>
                            <a:srgbClr val="0000FF"/>
                          </a:solidFill>
                        </a:rPr>
                        <a:t>- potvrda Hrvatskoga zavoda za</a:t>
                      </a:r>
                      <a:r>
                        <a:rPr lang="hr-HR" sz="1800" baseline="0" dirty="0">
                          <a:solidFill>
                            <a:srgbClr val="0000FF"/>
                          </a:solidFill>
                        </a:rPr>
                        <a:t> zapošljavanje o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hr-HR" sz="1800" baseline="0" dirty="0">
                          <a:solidFill>
                            <a:srgbClr val="0000FF"/>
                          </a:solidFill>
                        </a:rPr>
                        <a:t>  dugotrajnoj  nezaposlenosti oba roditelja</a:t>
                      </a:r>
                      <a:endParaRPr lang="hr-HR" sz="18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28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dirty="0">
                          <a:solidFill>
                            <a:srgbClr val="0000FF"/>
                          </a:solidFill>
                        </a:rPr>
                        <a:t>- koji živi uz samohranoga roditelja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aseline="0" dirty="0">
                          <a:solidFill>
                            <a:srgbClr val="0000FF"/>
                          </a:solidFill>
                        </a:rPr>
                        <a:t>  </a:t>
                      </a:r>
                      <a:r>
                        <a:rPr lang="hr-HR" sz="1800" dirty="0">
                          <a:solidFill>
                            <a:srgbClr val="0000FF"/>
                          </a:solidFill>
                        </a:rPr>
                        <a:t>korisnika socijalne pomoć-PP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800" dirty="0">
                          <a:solidFill>
                            <a:srgbClr val="0000FF"/>
                          </a:solidFill>
                        </a:rPr>
                        <a:t>- potvrda o korištenju socijalne pomoći, rješenje ili    </a:t>
                      </a:r>
                    </a:p>
                    <a:p>
                      <a:r>
                        <a:rPr lang="hr-HR" sz="1800" dirty="0">
                          <a:solidFill>
                            <a:srgbClr val="0000FF"/>
                          </a:solidFill>
                        </a:rPr>
                        <a:t>  drugi upravni akt Centra za socijalnu</a:t>
                      </a:r>
                      <a:r>
                        <a:rPr lang="hr-HR" sz="1800" baseline="0" dirty="0">
                          <a:solidFill>
                            <a:srgbClr val="0000FF"/>
                          </a:solidFill>
                        </a:rPr>
                        <a:t> skrb </a:t>
                      </a:r>
                      <a:endParaRPr lang="hr-HR" sz="18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7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dirty="0">
                          <a:solidFill>
                            <a:srgbClr val="0000FF"/>
                          </a:solidFill>
                        </a:rPr>
                        <a:t>- kojem je jedan roditelj preminuo-PP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800" dirty="0">
                          <a:solidFill>
                            <a:srgbClr val="0000FF"/>
                          </a:solidFill>
                        </a:rPr>
                        <a:t>- isprava iz matice umrlih ili smrtni list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14031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0C889A-087C-4F25-BBDB-7A22729D7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667" y="636059"/>
            <a:ext cx="11345333" cy="1325563"/>
          </a:xfrm>
        </p:spPr>
        <p:txBody>
          <a:bodyPr>
            <a:normAutofit fontScale="90000"/>
          </a:bodyPr>
          <a:lstStyle/>
          <a:p>
            <a:r>
              <a:rPr lang="hr-HR" dirty="0"/>
              <a:t>4. </a:t>
            </a:r>
            <a:r>
              <a:rPr lang="nn-NO" dirty="0"/>
              <a:t>VREDNOVANJE KANDIDATA PRIPADNIKA ROMSKE NACIONALNE MANJINE I KANDIDATA BEZ RODITELJSKE SKRBI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E5CA3F8-53BB-4027-BB96-C40A9ACFB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r>
              <a:rPr lang="hr-HR" dirty="0"/>
              <a:t>Kandidati pripadnici romske nacionalne manjine – 2 boda </a:t>
            </a:r>
          </a:p>
          <a:p>
            <a:r>
              <a:rPr lang="hr-HR" dirty="0"/>
              <a:t>Kandidati bez roditeljske skrbi – 1 bod </a:t>
            </a:r>
          </a:p>
          <a:p>
            <a:endParaRPr lang="hr-HR" dirty="0"/>
          </a:p>
          <a:p>
            <a:pPr marL="0" indent="0">
              <a:lnSpc>
                <a:spcPct val="120000"/>
              </a:lnSpc>
              <a:buNone/>
            </a:pPr>
            <a:r>
              <a:rPr lang="pl-PL" sz="1400" b="1" dirty="0"/>
              <a:t>KOJI DOKUMENT JE POTREBNO PRILOŽITI?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à"/>
            </a:pPr>
            <a:r>
              <a:rPr lang="pl-PL" sz="1400" dirty="0">
                <a:sym typeface="Wingdings" panose="05000000000000000000" pitchFamily="2" charset="2"/>
              </a:rPr>
              <a:t>srednje.e-upisi.hr  česta pitanja  važni dokumenti   </a:t>
            </a:r>
            <a:r>
              <a:rPr lang="hr-HR" sz="1400" u="sng" dirty="0"/>
              <a:t>Pravilnik o elementima i kriterijima za izbor kandidata za upis u i. RAZRED SREDNJE ŠKOLE – pročišćeni tekst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à"/>
            </a:pPr>
            <a:r>
              <a:rPr lang="hr-HR" dirty="0">
                <a:solidFill>
                  <a:srgbClr val="FF0000"/>
                </a:solidFill>
              </a:rPr>
              <a:t>Vrednuje se najpovoljnije pravo!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à"/>
            </a:pPr>
            <a:endParaRPr lang="hr-HR" u="sng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à"/>
            </a:pPr>
            <a:r>
              <a:rPr lang="hr-HR" u="sng" dirty="0">
                <a:solidFill>
                  <a:srgbClr val="FF0000"/>
                </a:solidFill>
              </a:rPr>
              <a:t>Dokumente priložiti na kartici: Dodatni bodovi/prava prednosti</a:t>
            </a:r>
          </a:p>
        </p:txBody>
      </p:sp>
    </p:spTree>
    <p:extLst>
      <p:ext uri="{BB962C8B-B14F-4D97-AF65-F5344CB8AC3E}">
        <p14:creationId xmlns:p14="http://schemas.microsoft.com/office/powerpoint/2010/main" val="773304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1504" y="476672"/>
            <a:ext cx="8928992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dirty="0">
                <a:solidFill>
                  <a:schemeClr val="tx1"/>
                </a:solidFill>
                <a:latin typeface="+mn-lt"/>
              </a:rPr>
              <a:t>ZDRAVSTVENA  SPOSOBNOST  KANDIDATA: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1504" y="1196752"/>
            <a:ext cx="8928992" cy="554461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hr-HR" sz="2000" dirty="0">
                <a:solidFill>
                  <a:schemeClr val="tx1"/>
                </a:solidFill>
              </a:rPr>
              <a:t>u programe za koje je određeno obvezno utvrđivanje zdravstvene sposobnosti obavezno se dostavlja: </a:t>
            </a:r>
          </a:p>
          <a:p>
            <a:pPr marL="0" indent="0">
              <a:spcBef>
                <a:spcPts val="0"/>
              </a:spcBef>
              <a:buNone/>
            </a:pPr>
            <a:endParaRPr lang="hr-HR" sz="20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r-HR" sz="2000" dirty="0">
                <a:solidFill>
                  <a:schemeClr val="tx1"/>
                </a:solidFill>
              </a:rPr>
              <a:t>        - potvrda nadležnog školskog liječnika o zdravstvenoj sposobnosti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2000" dirty="0">
                <a:solidFill>
                  <a:schemeClr val="tx1"/>
                </a:solidFill>
              </a:rPr>
              <a:t>        - liječnička svjedodžba medicine rada – PLAĆA SE (osim za deficitarna zanimanja)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2400" dirty="0">
                <a:solidFill>
                  <a:schemeClr val="tx1"/>
                </a:solidFill>
              </a:rPr>
              <a:t>         </a:t>
            </a:r>
          </a:p>
          <a:p>
            <a:pPr marL="0" indent="0">
              <a:spcBef>
                <a:spcPts val="0"/>
              </a:spcBef>
              <a:buNone/>
            </a:pPr>
            <a:endParaRPr lang="hr-HR" sz="2400" dirty="0">
              <a:solidFill>
                <a:schemeClr val="tx1"/>
              </a:solidFill>
              <a:sym typeface="Symbo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r-HR" sz="2400" dirty="0">
                <a:solidFill>
                  <a:schemeClr val="tx1"/>
                </a:solidFill>
                <a:sym typeface="Symbol"/>
              </a:rPr>
              <a:t>                 dostavljaju se SREDNJOJ  ŠKOLI s upisnicom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2400" dirty="0">
                <a:solidFill>
                  <a:schemeClr val="tx1"/>
                </a:solidFill>
                <a:sym typeface="Symbol"/>
              </a:rPr>
              <a:t>                    </a:t>
            </a:r>
            <a:r>
              <a:rPr lang="hr-HR" sz="2000" dirty="0">
                <a:solidFill>
                  <a:schemeClr val="tx1"/>
                </a:solidFill>
              </a:rPr>
              <a:t>(najkasnije do kraja I. polugodišta I. razreda SŠ,</a:t>
            </a:r>
            <a:r>
              <a:rPr lang="hr-HR" sz="2000" dirty="0">
                <a:solidFill>
                  <a:schemeClr val="tx1"/>
                </a:solidFill>
                <a:sym typeface="Symbol"/>
              </a:rPr>
              <a:t>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2000" dirty="0">
                <a:solidFill>
                  <a:schemeClr val="tx1"/>
                </a:solidFill>
                <a:sym typeface="Symbol"/>
              </a:rPr>
              <a:t>                         na upis obavezno potvrda obiteljskog liječnika)</a:t>
            </a:r>
          </a:p>
          <a:p>
            <a:pPr marL="0" indent="0">
              <a:spcBef>
                <a:spcPts val="0"/>
              </a:spcBef>
              <a:buNone/>
            </a:pPr>
            <a:endParaRPr lang="hr-HR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hr-HR" sz="2000" dirty="0">
                <a:solidFill>
                  <a:schemeClr val="tx1"/>
                </a:solidFill>
                <a:sym typeface="Symbol"/>
              </a:rPr>
              <a:t>ukoliko kandidat posjeduje </a:t>
            </a:r>
            <a:r>
              <a:rPr lang="hr-HR" sz="2000" b="1" i="1" dirty="0">
                <a:solidFill>
                  <a:schemeClr val="tx1"/>
                </a:solidFill>
                <a:sym typeface="Symbol"/>
              </a:rPr>
              <a:t>stručno mišljenje službe za profesionalno usmjeravanje Hrvatskoga  zavoda za zapošljavanje - nije potrebna potvrda nadležnoga školskog liječnika niti</a:t>
            </a:r>
            <a:r>
              <a:rPr lang="hr-HR" sz="2000" dirty="0">
                <a:solidFill>
                  <a:schemeClr val="tx1"/>
                </a:solidFill>
                <a:sym typeface="Symbol"/>
              </a:rPr>
              <a:t> </a:t>
            </a:r>
            <a:r>
              <a:rPr lang="hr-HR" sz="2000" b="1" i="1" dirty="0">
                <a:solidFill>
                  <a:schemeClr val="tx1"/>
                </a:solidFill>
                <a:sym typeface="Symbol"/>
              </a:rPr>
              <a:t>liječnička svjedodžba medicine rada</a:t>
            </a:r>
            <a:endParaRPr lang="hr-HR" sz="2000" b="1" i="1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hr-HR" sz="2000" dirty="0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322" y="2987621"/>
            <a:ext cx="452127" cy="66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97262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07502" y="245367"/>
            <a:ext cx="8503298" cy="1167409"/>
          </a:xfrm>
        </p:spPr>
        <p:txBody>
          <a:bodyPr>
            <a:noAutofit/>
          </a:bodyPr>
          <a:lstStyle/>
          <a:p>
            <a:pPr algn="ctr"/>
            <a:r>
              <a:rPr lang="hr-HR" sz="1800" dirty="0">
                <a:solidFill>
                  <a:srgbClr val="0000CC"/>
                </a:solidFill>
                <a:latin typeface="+mn-lt"/>
              </a:rPr>
              <a:t>HZZ –preporuke za obrazovnu politiku 2025-Područje III.II: gradovi Kutina, Novska i Popovača, te općine Velika Ludina, </a:t>
            </a:r>
            <a:r>
              <a:rPr lang="hr-HR" sz="1800" b="1" dirty="0">
                <a:solidFill>
                  <a:srgbClr val="0000CC"/>
                </a:solidFill>
                <a:latin typeface="+mn-lt"/>
              </a:rPr>
              <a:t>Lipovljani</a:t>
            </a:r>
            <a:r>
              <a:rPr lang="hr-HR" sz="1800" dirty="0">
                <a:solidFill>
                  <a:srgbClr val="0000CC"/>
                </a:solidFill>
                <a:latin typeface="+mn-lt"/>
              </a:rPr>
              <a:t> i Jasenovac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981200" y="1700808"/>
            <a:ext cx="8229600" cy="4623792"/>
          </a:xfrm>
        </p:spPr>
        <p:txBody>
          <a:bodyPr>
            <a:noAutofit/>
          </a:bodyPr>
          <a:lstStyle/>
          <a:p>
            <a:r>
              <a:rPr lang="hr-HR" sz="2000" dirty="0">
                <a:solidFill>
                  <a:srgbClr val="0000FF"/>
                </a:solidFill>
              </a:rPr>
              <a:t>Kao </a:t>
            </a:r>
            <a:r>
              <a:rPr lang="hr-HR" sz="2000" b="1" u="sng" dirty="0">
                <a:solidFill>
                  <a:srgbClr val="0000FF"/>
                </a:solidFill>
              </a:rPr>
              <a:t>deficitarni, </a:t>
            </a:r>
            <a:r>
              <a:rPr lang="hr-HR" sz="2000" dirty="0">
                <a:solidFill>
                  <a:srgbClr val="0000FF"/>
                </a:solidFill>
              </a:rPr>
              <a:t>odnosno programi za kojima postoje deficitarne potrebe navode se najčešće trogodišnji strukovni programi:</a:t>
            </a:r>
          </a:p>
          <a:p>
            <a:endParaRPr lang="hr-HR" sz="2000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95239" y="2365316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/>
              <a:t>Zidar/zidarica* Tesar/tesarica* Vozač/vozačica motornog vozila* Bravar/bravarica Fasader/fasaderka* Keramičar-oblagač/keramičarka-oblagačica* Elektroinstalater/elektroinstalaterka Pekar/pekarica* Krovopokrivač i izolater / krovopokrivačica i izolaterka* Konobar/konobarica* Mesar/mesarica* Automehatroničar/automehatroničarka* Instalater grijanja i klimatizacije / instalaterka grijanja i klimatizacije Vodoinstalater/vodoinstalaterka  CNC operater / CNC operaterka Rukovatelj/rukovateljica samohodnim građevinskim strojevima*</a:t>
            </a:r>
          </a:p>
        </p:txBody>
      </p:sp>
    </p:spTree>
    <p:extLst>
      <p:ext uri="{BB962C8B-B14F-4D97-AF65-F5344CB8AC3E}">
        <p14:creationId xmlns:p14="http://schemas.microsoft.com/office/powerpoint/2010/main" val="16804217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Medicinska sestra opće njege / medicinski tehničar opće njege*</a:t>
            </a:r>
          </a:p>
          <a:p>
            <a:r>
              <a:rPr lang="hr-HR" dirty="0"/>
              <a:t>Građevinski tehničar / građevinska tehničarka*</a:t>
            </a:r>
          </a:p>
          <a:p>
            <a:r>
              <a:rPr lang="hr-HR" dirty="0"/>
              <a:t>Strojarski računalni tehničar / strojarska računalna tehničarka</a:t>
            </a:r>
          </a:p>
          <a:p>
            <a:r>
              <a:rPr lang="hr-HR" dirty="0"/>
              <a:t>Tehničar/tehničarka za električne strojeve s primijenjenim računalstvom</a:t>
            </a:r>
          </a:p>
        </p:txBody>
      </p:sp>
    </p:spTree>
    <p:extLst>
      <p:ext uri="{BB962C8B-B14F-4D97-AF65-F5344CB8AC3E}">
        <p14:creationId xmlns:p14="http://schemas.microsoft.com/office/powerpoint/2010/main" val="1610215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27282" y="781252"/>
            <a:ext cx="7729728" cy="3101983"/>
          </a:xfrm>
        </p:spPr>
        <p:txBody>
          <a:bodyPr/>
          <a:lstStyle/>
          <a:p>
            <a:pPr marL="0" indent="0">
              <a:buNone/>
            </a:pPr>
            <a:r>
              <a:rPr lang="hr-HR" dirty="0">
                <a:solidFill>
                  <a:srgbClr val="0000FF"/>
                </a:solidFill>
              </a:rPr>
              <a:t>Kao </a:t>
            </a:r>
            <a:r>
              <a:rPr lang="hr-HR" b="1" dirty="0">
                <a:solidFill>
                  <a:srgbClr val="0000FF"/>
                </a:solidFill>
              </a:rPr>
              <a:t>suficitarni, </a:t>
            </a:r>
            <a:r>
              <a:rPr lang="hr-HR" dirty="0">
                <a:solidFill>
                  <a:srgbClr val="0000FF"/>
                </a:solidFill>
              </a:rPr>
              <a:t>odnosno programi za čijim je kompetencijama potražnja manja od ponude najčešće se navode četverogodišnji programi:</a:t>
            </a:r>
          </a:p>
          <a:p>
            <a:pPr marL="0" indent="0">
              <a:buNone/>
            </a:pPr>
            <a:endParaRPr lang="hr-HR" dirty="0">
              <a:solidFill>
                <a:srgbClr val="0000FF"/>
              </a:solidFill>
            </a:endParaRPr>
          </a:p>
          <a:p>
            <a:r>
              <a:rPr lang="hr-HR" dirty="0"/>
              <a:t>Ekonomist/ekonomistica Komercijalist/komercijalistica*</a:t>
            </a:r>
            <a:endParaRPr lang="hr-HR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3700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18657" y="141514"/>
            <a:ext cx="7290054" cy="1499616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tx1"/>
                </a:solidFill>
              </a:rPr>
              <a:t>KALKULATOR BODOVA (SREDNJA.HR)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328" y="1796822"/>
            <a:ext cx="6228295" cy="4746725"/>
          </a:xfrm>
        </p:spPr>
      </p:pic>
    </p:spTree>
    <p:extLst>
      <p:ext uri="{BB962C8B-B14F-4D97-AF65-F5344CB8AC3E}">
        <p14:creationId xmlns:p14="http://schemas.microsoft.com/office/powerpoint/2010/main" val="8902267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4EA337D-2EDF-4B07-B84A-5D5FED5B8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UPISI U UČENIČKE DOMOVE	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D5652F7-0CE3-4A90-96DD-F8663BAD6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Prijave u sustav počinju prije konačnih rezultata o upisu u Srednje škole</a:t>
            </a:r>
          </a:p>
          <a:p>
            <a:r>
              <a:rPr lang="hr-HR" dirty="0"/>
              <a:t>Prijava domova putem sustava </a:t>
            </a:r>
            <a:r>
              <a:rPr lang="hr-HR" dirty="0">
                <a:hlinkClick r:id="rId2"/>
              </a:rPr>
              <a:t>https://domovi.e-upisi.hr/#/</a:t>
            </a:r>
            <a:endParaRPr lang="hr-HR" dirty="0"/>
          </a:p>
          <a:p>
            <a:r>
              <a:rPr lang="hr-HR" dirty="0"/>
              <a:t>U Odluci o uvjetima za prijam učenika prvih razreda srednjih škola u učeničke domove u školskoj godini 2025./2026 pisat će važni datumi za prijavu i kriteriji bodovanja</a:t>
            </a:r>
          </a:p>
        </p:txBody>
      </p:sp>
    </p:spTree>
    <p:extLst>
      <p:ext uri="{BB962C8B-B14F-4D97-AF65-F5344CB8AC3E}">
        <p14:creationId xmlns:p14="http://schemas.microsoft.com/office/powerpoint/2010/main" val="17831221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9F6C1535-B150-40C5-B82C-87B39F4B97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3573780"/>
              </p:ext>
            </p:extLst>
          </p:nvPr>
        </p:nvGraphicFramePr>
        <p:xfrm>
          <a:off x="2668555" y="401216"/>
          <a:ext cx="5701518" cy="5923378"/>
        </p:xfrm>
        <a:graphic>
          <a:graphicData uri="http://schemas.openxmlformats.org/drawingml/2006/table">
            <a:tbl>
              <a:tblPr/>
              <a:tblGrid>
                <a:gridCol w="2850759">
                  <a:extLst>
                    <a:ext uri="{9D8B030D-6E8A-4147-A177-3AD203B41FA5}">
                      <a16:colId xmlns:a16="http://schemas.microsoft.com/office/drawing/2014/main" val="265013541"/>
                    </a:ext>
                  </a:extLst>
                </a:gridCol>
                <a:gridCol w="2850759">
                  <a:extLst>
                    <a:ext uri="{9D8B030D-6E8A-4147-A177-3AD203B41FA5}">
                      <a16:colId xmlns:a16="http://schemas.microsoft.com/office/drawing/2014/main" val="3565300831"/>
                    </a:ext>
                  </a:extLst>
                </a:gridCol>
              </a:tblGrid>
              <a:tr h="219385">
                <a:tc>
                  <a:txBody>
                    <a:bodyPr/>
                    <a:lstStyle/>
                    <a:p>
                      <a:r>
                        <a:rPr lang="hr-HR" sz="800" b="1">
                          <a:solidFill>
                            <a:srgbClr val="4B5568"/>
                          </a:solidFill>
                          <a:effectLst/>
                        </a:rPr>
                        <a:t>OPIS POSTUPKA</a:t>
                      </a:r>
                      <a:endParaRPr lang="hr-HR" sz="800">
                        <a:solidFill>
                          <a:srgbClr val="4B5568"/>
                        </a:solidFill>
                        <a:effectLst/>
                      </a:endParaRPr>
                    </a:p>
                  </a:txBody>
                  <a:tcPr marL="40643" marR="40643" marT="20321" marB="20321" anchor="ctr">
                    <a:lnL w="9525" cap="flat" cmpd="sng" algn="ctr">
                      <a:solidFill>
                        <a:srgbClr val="688E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88E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0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800" b="1">
                          <a:solidFill>
                            <a:srgbClr val="4B5568"/>
                          </a:solidFill>
                          <a:effectLst/>
                        </a:rPr>
                        <a:t>DATUM</a:t>
                      </a:r>
                      <a:endParaRPr lang="hr-HR" sz="800">
                        <a:solidFill>
                          <a:srgbClr val="4B5568"/>
                        </a:solidFill>
                        <a:effectLst/>
                      </a:endParaRPr>
                    </a:p>
                  </a:txBody>
                  <a:tcPr marL="40643" marR="40643" marT="20321" marB="20321" anchor="ctr">
                    <a:lnL w="9525" cap="flat" cmpd="sng" algn="ctr">
                      <a:solidFill>
                        <a:srgbClr val="80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9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7432303"/>
                  </a:ext>
                </a:extLst>
              </a:tr>
              <a:tr h="219385">
                <a:tc>
                  <a:txBody>
                    <a:bodyPr/>
                    <a:lstStyle/>
                    <a:p>
                      <a:r>
                        <a:rPr lang="hr-HR" sz="800">
                          <a:solidFill>
                            <a:srgbClr val="4B5568"/>
                          </a:solidFill>
                          <a:effectLst/>
                        </a:rPr>
                        <a:t>Početak prijava u sustav</a:t>
                      </a:r>
                    </a:p>
                  </a:txBody>
                  <a:tcPr marL="40643" marR="40643" marT="20321" marB="20321" anchor="ctr">
                    <a:lnL w="9525" cap="flat" cmpd="sng" algn="ctr">
                      <a:solidFill>
                        <a:srgbClr val="20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9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0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89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800">
                          <a:solidFill>
                            <a:srgbClr val="4B5568"/>
                          </a:solidFill>
                          <a:effectLst/>
                        </a:rPr>
                        <a:t>30. 6. 2025.</a:t>
                      </a:r>
                    </a:p>
                  </a:txBody>
                  <a:tcPr marL="40643" marR="40643" marT="20321" marB="20321" anchor="ctr">
                    <a:lnL w="9525" cap="flat" cmpd="sng" algn="ctr">
                      <a:solidFill>
                        <a:srgbClr val="509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9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9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95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5848297"/>
                  </a:ext>
                </a:extLst>
              </a:tr>
              <a:tr h="219385">
                <a:tc>
                  <a:txBody>
                    <a:bodyPr/>
                    <a:lstStyle/>
                    <a:p>
                      <a:r>
                        <a:rPr lang="hr-HR" sz="800" b="1">
                          <a:solidFill>
                            <a:srgbClr val="4B5568"/>
                          </a:solidFill>
                          <a:effectLst/>
                        </a:rPr>
                        <a:t>Prijava odabranih učeničkih domova</a:t>
                      </a:r>
                      <a:endParaRPr lang="hr-HR" sz="800">
                        <a:solidFill>
                          <a:srgbClr val="4B5568"/>
                        </a:solidFill>
                        <a:effectLst/>
                      </a:endParaRPr>
                    </a:p>
                  </a:txBody>
                  <a:tcPr marL="40643" marR="40643" marT="20321" marB="20321" anchor="ctr">
                    <a:lnL w="9525" cap="flat" cmpd="sng" algn="ctr">
                      <a:solidFill>
                        <a:srgbClr val="389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095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89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89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800">
                          <a:solidFill>
                            <a:srgbClr val="4B5568"/>
                          </a:solidFill>
                          <a:effectLst/>
                        </a:rPr>
                        <a:t>7. - 11. 7. 2025.</a:t>
                      </a:r>
                    </a:p>
                  </a:txBody>
                  <a:tcPr marL="40643" marR="40643" marT="20321" marB="20321" anchor="ctr">
                    <a:lnL w="9525" cap="flat" cmpd="sng" algn="ctr">
                      <a:solidFill>
                        <a:srgbClr val="7095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095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095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9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2003383"/>
                  </a:ext>
                </a:extLst>
              </a:tr>
              <a:tr h="713001">
                <a:tc>
                  <a:txBody>
                    <a:bodyPr/>
                    <a:lstStyle/>
                    <a:p>
                      <a:r>
                        <a:rPr lang="hr-HR" sz="800" dirty="0">
                          <a:solidFill>
                            <a:srgbClr val="4B5568"/>
                          </a:solidFill>
                          <a:effectLst/>
                        </a:rPr>
                        <a:t>Dostava dokumentacije:</a:t>
                      </a:r>
                    </a:p>
                    <a:p>
                      <a:r>
                        <a:rPr lang="hr-HR" sz="800" dirty="0">
                          <a:solidFill>
                            <a:srgbClr val="4B5568"/>
                          </a:solidFill>
                          <a:effectLst/>
                        </a:rPr>
                        <a:t>1. Dokumenti kojima se ostvaruju dodatna prava za upis u učenički dom (dostavljaju se putem </a:t>
                      </a:r>
                      <a:r>
                        <a:rPr lang="hr-HR" sz="800" u="sng" strike="noStrike" dirty="0">
                          <a:solidFill>
                            <a:srgbClr val="4B5568"/>
                          </a:solidFill>
                          <a:effectLst/>
                          <a:hlinkClick r:id="rId2"/>
                        </a:rPr>
                        <a:t>domovi.e-upisi.hr </a:t>
                      </a:r>
                      <a:r>
                        <a:rPr lang="hr-HR" sz="800" dirty="0">
                          <a:solidFill>
                            <a:srgbClr val="4B5568"/>
                          </a:solidFill>
                          <a:effectLst/>
                        </a:rPr>
                        <a:t>)</a:t>
                      </a:r>
                    </a:p>
                  </a:txBody>
                  <a:tcPr marL="40643" marR="40643" marT="20321" marB="20321" anchor="ctr">
                    <a:lnL w="9525" cap="flat" cmpd="sng" algn="ctr">
                      <a:solidFill>
                        <a:srgbClr val="389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9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89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8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800">
                          <a:solidFill>
                            <a:srgbClr val="4B5568"/>
                          </a:solidFill>
                          <a:effectLst/>
                        </a:rPr>
                        <a:t>7. - 10. 7. 2025.</a:t>
                      </a:r>
                    </a:p>
                  </a:txBody>
                  <a:tcPr marL="40643" marR="40643" marT="20321" marB="20321" anchor="ctr">
                    <a:lnL w="9525" cap="flat" cmpd="sng" algn="ctr">
                      <a:solidFill>
                        <a:srgbClr val="509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9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9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9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7900967"/>
                  </a:ext>
                </a:extLst>
              </a:tr>
              <a:tr h="219372">
                <a:tc>
                  <a:txBody>
                    <a:bodyPr/>
                    <a:lstStyle/>
                    <a:p>
                      <a:r>
                        <a:rPr lang="hr-HR" sz="800">
                          <a:solidFill>
                            <a:srgbClr val="4B5568"/>
                          </a:solidFill>
                          <a:effectLst/>
                        </a:rPr>
                        <a:t>Unos prigovora</a:t>
                      </a:r>
                    </a:p>
                  </a:txBody>
                  <a:tcPr marL="40643" marR="40643" marT="20321" marB="20321" anchor="ctr">
                    <a:lnL w="9525" cap="flat" cmpd="sng" algn="ctr">
                      <a:solidFill>
                        <a:srgbClr val="78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9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8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09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800">
                          <a:solidFill>
                            <a:srgbClr val="4B5568"/>
                          </a:solidFill>
                          <a:effectLst/>
                        </a:rPr>
                        <a:t>11. 7. 2025.</a:t>
                      </a:r>
                    </a:p>
                  </a:txBody>
                  <a:tcPr marL="40643" marR="40643" marT="20321" marB="20321" anchor="ctr">
                    <a:lnL w="9525" cap="flat" cmpd="sng" algn="ctr">
                      <a:solidFill>
                        <a:srgbClr val="D89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9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9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9C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6442121"/>
                  </a:ext>
                </a:extLst>
              </a:tr>
              <a:tr h="383924">
                <a:tc>
                  <a:txBody>
                    <a:bodyPr/>
                    <a:lstStyle/>
                    <a:p>
                      <a:r>
                        <a:rPr lang="hr-HR" sz="800">
                          <a:solidFill>
                            <a:srgbClr val="4B5568"/>
                          </a:solidFill>
                          <a:effectLst/>
                        </a:rPr>
                        <a:t>Brisanje s lista kandidata koji nisu zadovoljili preduvjete</a:t>
                      </a:r>
                    </a:p>
                  </a:txBody>
                  <a:tcPr marL="40643" marR="40643" marT="20321" marB="20321" anchor="ctr">
                    <a:lnL w="9525" cap="flat" cmpd="sng" algn="ctr">
                      <a:solidFill>
                        <a:srgbClr val="F09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09C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09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89A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800">
                          <a:solidFill>
                            <a:srgbClr val="4B5568"/>
                          </a:solidFill>
                          <a:effectLst/>
                        </a:rPr>
                        <a:t>11. 7. 2025.</a:t>
                      </a:r>
                    </a:p>
                  </a:txBody>
                  <a:tcPr marL="40643" marR="40643" marT="20321" marB="20321" anchor="ctr">
                    <a:lnL w="9525" cap="flat" cmpd="sng" algn="ctr">
                      <a:solidFill>
                        <a:srgbClr val="309C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09C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09C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03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7339475"/>
                  </a:ext>
                </a:extLst>
              </a:tr>
              <a:tr h="219385">
                <a:tc>
                  <a:txBody>
                    <a:bodyPr/>
                    <a:lstStyle/>
                    <a:p>
                      <a:r>
                        <a:rPr lang="hr-HR" sz="800" b="1">
                          <a:solidFill>
                            <a:srgbClr val="4B5568"/>
                          </a:solidFill>
                          <a:effectLst/>
                        </a:rPr>
                        <a:t>Objava konačnih ljestvica poretka</a:t>
                      </a:r>
                      <a:endParaRPr lang="hr-HR" sz="800">
                        <a:solidFill>
                          <a:srgbClr val="4B5568"/>
                        </a:solidFill>
                        <a:effectLst/>
                      </a:endParaRPr>
                    </a:p>
                  </a:txBody>
                  <a:tcPr marL="40643" marR="40643" marT="20321" marB="20321" anchor="ctr">
                    <a:lnL w="9525" cap="flat" cmpd="sng" algn="ctr">
                      <a:solidFill>
                        <a:srgbClr val="F89A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3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89A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3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800">
                          <a:solidFill>
                            <a:srgbClr val="4B5568"/>
                          </a:solidFill>
                          <a:effectLst/>
                        </a:rPr>
                        <a:t>14. 7. 2025.</a:t>
                      </a:r>
                    </a:p>
                  </a:txBody>
                  <a:tcPr marL="40643" marR="40643" marT="20321" marB="20321" anchor="ctr">
                    <a:lnL w="9525" cap="flat" cmpd="sng" algn="ctr">
                      <a:solidFill>
                        <a:srgbClr val="F03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3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03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3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5761392"/>
                  </a:ext>
                </a:extLst>
              </a:tr>
              <a:tr h="3345617">
                <a:tc>
                  <a:txBody>
                    <a:bodyPr/>
                    <a:lstStyle/>
                    <a:p>
                      <a:r>
                        <a:rPr lang="hr-HR" sz="800" dirty="0">
                          <a:solidFill>
                            <a:srgbClr val="4B5568"/>
                          </a:solidFill>
                          <a:effectLst/>
                        </a:rPr>
                        <a:t>Dostava dokumenata koji su uvjet za upis u učenički dom.</a:t>
                      </a:r>
                    </a:p>
                    <a:p>
                      <a:r>
                        <a:rPr lang="hr-HR" sz="800" dirty="0">
                          <a:solidFill>
                            <a:srgbClr val="4B5568"/>
                          </a:solidFill>
                          <a:effectLst/>
                        </a:rPr>
                        <a:t> </a:t>
                      </a:r>
                    </a:p>
                    <a:p>
                      <a:r>
                        <a:rPr lang="hr-HR" sz="800" dirty="0">
                          <a:solidFill>
                            <a:srgbClr val="4B5568"/>
                          </a:solidFill>
                          <a:effectLst/>
                        </a:rPr>
                        <a:t>Može se obaviti </a:t>
                      </a:r>
                      <a:r>
                        <a:rPr lang="hr-HR" sz="800" b="1" dirty="0">
                          <a:solidFill>
                            <a:srgbClr val="4B5568"/>
                          </a:solidFill>
                          <a:effectLst/>
                        </a:rPr>
                        <a:t>elektroničkim </a:t>
                      </a:r>
                      <a:r>
                        <a:rPr lang="hr-HR" sz="800" dirty="0">
                          <a:solidFill>
                            <a:srgbClr val="4B5568"/>
                          </a:solidFill>
                          <a:effectLst/>
                        </a:rPr>
                        <a:t>putem </a:t>
                      </a:r>
                      <a:r>
                        <a:rPr lang="hr-HR" sz="800" u="sng" strike="noStrike" dirty="0">
                          <a:solidFill>
                            <a:srgbClr val="4B5568"/>
                          </a:solidFill>
                          <a:effectLst/>
                          <a:hlinkClick r:id="rId2"/>
                        </a:rPr>
                        <a:t>domovi.e-upisi.hr </a:t>
                      </a:r>
                      <a:r>
                        <a:rPr lang="hr-HR" sz="800" dirty="0">
                          <a:solidFill>
                            <a:srgbClr val="4B5568"/>
                          </a:solidFill>
                          <a:effectLst/>
                        </a:rPr>
                        <a:t>ili dolaskom u učenički dom na propisani datum.</a:t>
                      </a:r>
                    </a:p>
                    <a:p>
                      <a:r>
                        <a:rPr lang="hr-HR" sz="800" dirty="0">
                          <a:solidFill>
                            <a:srgbClr val="4B5568"/>
                          </a:solidFill>
                          <a:effectLst/>
                        </a:rPr>
                        <a:t>Točan datum zaprimanja dokumenata uživo za svaki učenički dom stoji na mrežnim stranicama i oglasnim pločama učeničkog doma.</a:t>
                      </a:r>
                    </a:p>
                    <a:p>
                      <a:r>
                        <a:rPr lang="hr-HR" sz="800" dirty="0">
                          <a:solidFill>
                            <a:srgbClr val="4B5568"/>
                          </a:solidFill>
                          <a:effectLst/>
                        </a:rPr>
                        <a:t>1. Upisnica ( </a:t>
                      </a:r>
                      <a:r>
                        <a:rPr lang="hr-HR" sz="800" b="1" u="sng" dirty="0">
                          <a:solidFill>
                            <a:srgbClr val="4B5568"/>
                          </a:solidFill>
                          <a:effectLst/>
                        </a:rPr>
                        <a:t>obvezno za sve učenike </a:t>
                      </a:r>
                      <a:r>
                        <a:rPr lang="hr-HR" sz="800" dirty="0">
                          <a:solidFill>
                            <a:srgbClr val="4B5568"/>
                          </a:solidFill>
                          <a:effectLst/>
                        </a:rPr>
                        <a:t>)</a:t>
                      </a:r>
                    </a:p>
                    <a:p>
                      <a:r>
                        <a:rPr lang="hr-HR" sz="800" dirty="0">
                          <a:solidFill>
                            <a:srgbClr val="4B5568"/>
                          </a:solidFill>
                          <a:effectLst/>
                        </a:rPr>
                        <a:t>2. P </a:t>
                      </a:r>
                      <a:r>
                        <a:rPr lang="hr-HR" sz="800" dirty="0" err="1">
                          <a:solidFill>
                            <a:srgbClr val="4B5568"/>
                          </a:solidFill>
                          <a:effectLst/>
                        </a:rPr>
                        <a:t>otvrda</a:t>
                      </a:r>
                      <a:r>
                        <a:rPr lang="hr-HR" sz="800" dirty="0">
                          <a:solidFill>
                            <a:srgbClr val="4B5568"/>
                          </a:solidFill>
                          <a:effectLst/>
                        </a:rPr>
                        <a:t> obiteljskog liječnika o nepostojanju kontraindikacija za smještaj u učenički dom ( </a:t>
                      </a:r>
                      <a:r>
                        <a:rPr lang="hr-HR" sz="800" b="1" u="sng" dirty="0">
                          <a:solidFill>
                            <a:srgbClr val="4B5568"/>
                          </a:solidFill>
                          <a:effectLst/>
                        </a:rPr>
                        <a:t>obvezno za sve učenike </a:t>
                      </a:r>
                      <a:r>
                        <a:rPr lang="hr-HR" sz="800" dirty="0">
                          <a:solidFill>
                            <a:srgbClr val="4B5568"/>
                          </a:solidFill>
                          <a:effectLst/>
                        </a:rPr>
                        <a:t>)</a:t>
                      </a:r>
                    </a:p>
                    <a:p>
                      <a:r>
                        <a:rPr lang="hr-HR" sz="800" dirty="0">
                          <a:solidFill>
                            <a:srgbClr val="4B5568"/>
                          </a:solidFill>
                          <a:effectLst/>
                        </a:rPr>
                        <a:t>3. Potpisan ugovor do datuma koji je učenički dom odredio u natječaju za prijam učenika u učenički dom (obvezno za sve učenike).</a:t>
                      </a:r>
                    </a:p>
                  </a:txBody>
                  <a:tcPr marL="40643" marR="40643" marT="20321" marB="20321" anchor="ctr">
                    <a:lnL w="9525" cap="flat" cmpd="sng" algn="ctr">
                      <a:solidFill>
                        <a:srgbClr val="303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3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03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3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800">
                          <a:solidFill>
                            <a:srgbClr val="4B5568"/>
                          </a:solidFill>
                          <a:effectLst/>
                        </a:rPr>
                        <a:t>14. - 16. 7. 2025.</a:t>
                      </a:r>
                    </a:p>
                  </a:txBody>
                  <a:tcPr marL="40643" marR="40643" marT="20321" marB="20321" anchor="ctr">
                    <a:lnL w="9525" cap="flat" cmpd="sng" algn="ctr">
                      <a:solidFill>
                        <a:srgbClr val="603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3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3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C0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1962615"/>
                  </a:ext>
                </a:extLst>
              </a:tr>
              <a:tr h="383924">
                <a:tc>
                  <a:txBody>
                    <a:bodyPr/>
                    <a:lstStyle/>
                    <a:p>
                      <a:r>
                        <a:rPr lang="hr-HR" sz="800">
                          <a:solidFill>
                            <a:srgbClr val="4B5568"/>
                          </a:solidFill>
                          <a:effectLst/>
                        </a:rPr>
                        <a:t>Objava slobodnih upisnih mjesta za jesenski upisni rok</a:t>
                      </a:r>
                    </a:p>
                  </a:txBody>
                  <a:tcPr marL="40643" marR="40643" marT="20321" marB="20321" anchor="ctr">
                    <a:lnL w="9525" cap="flat" cmpd="sng" algn="ctr">
                      <a:solidFill>
                        <a:srgbClr val="603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0C0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3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3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solidFill>
                            <a:srgbClr val="4B5568"/>
                          </a:solidFill>
                          <a:effectLst/>
                        </a:rPr>
                        <a:t>23. 7. 2025.</a:t>
                      </a:r>
                    </a:p>
                  </a:txBody>
                  <a:tcPr marL="40643" marR="40643" marT="20321" marB="20321" anchor="ctr">
                    <a:lnL w="9525" cap="flat" cmpd="sng" algn="ctr">
                      <a:solidFill>
                        <a:srgbClr val="A0C0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0C0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C0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C0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0933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60119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7478361-2861-473F-9381-712505E39E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r-HR" b="1" dirty="0">
                <a:solidFill>
                  <a:schemeClr val="tx1"/>
                </a:solidFill>
                <a:latin typeface="Poppins"/>
              </a:rPr>
              <a:t>Članak 7.</a:t>
            </a:r>
            <a:endParaRPr lang="hr-HR" dirty="0">
              <a:solidFill>
                <a:schemeClr val="tx1"/>
              </a:solidFill>
              <a:latin typeface="Poppins"/>
            </a:endParaRPr>
          </a:p>
          <a:p>
            <a:r>
              <a:rPr lang="hr-HR" dirty="0">
                <a:solidFill>
                  <a:schemeClr val="tx1"/>
                </a:solidFill>
                <a:latin typeface="Open Sans"/>
              </a:rPr>
              <a:t>Zajednički element vrednovanja za prijam učenika prvih razreda srednjih škola u učenički dom čine prosjeci zaključnih ocjena iz svih nastavnih predmeta na dvije decimale u posljednja četiri razreda osnovnog obrazovanja pomnožen s koeficijentom petnaest (15).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57038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17CB1E-B3F0-426C-B644-3918EC0CD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894139"/>
            <a:ext cx="7729728" cy="1188720"/>
          </a:xfrm>
        </p:spPr>
        <p:txBody>
          <a:bodyPr/>
          <a:lstStyle/>
          <a:p>
            <a:r>
              <a:rPr lang="hr-HR" b="1" dirty="0"/>
              <a:t>26.5.2025.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839B383-7593-43E0-9AC1-C45B0E819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3211"/>
            <a:ext cx="10515600" cy="4351338"/>
          </a:xfrm>
        </p:spPr>
        <p:txBody>
          <a:bodyPr/>
          <a:lstStyle/>
          <a:p>
            <a:r>
              <a:rPr lang="hr-HR" dirty="0"/>
              <a:t>Početak prijava u sustav</a:t>
            </a:r>
          </a:p>
          <a:p>
            <a:pPr lvl="1"/>
            <a:r>
              <a:rPr lang="hr-HR" dirty="0"/>
              <a:t>Prijave putem poveznice </a:t>
            </a:r>
            <a:r>
              <a:rPr lang="hr-HR" dirty="0">
                <a:solidFill>
                  <a:srgbClr val="FF0000"/>
                </a:solidFill>
                <a:hlinkClick r:id="rId2"/>
              </a:rPr>
              <a:t>https://srednje.e-upisi.hr/</a:t>
            </a:r>
            <a:endParaRPr lang="hr-HR" dirty="0">
              <a:solidFill>
                <a:srgbClr val="FF0000"/>
              </a:solidFill>
            </a:endParaRPr>
          </a:p>
          <a:p>
            <a:pPr lvl="2"/>
            <a:r>
              <a:rPr lang="hr-HR" dirty="0"/>
              <a:t>Učenici: KORISNIČKO IME (</a:t>
            </a:r>
            <a:r>
              <a:rPr lang="hr-HR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ime.prezime@skole.hr</a:t>
            </a:r>
            <a:r>
              <a:rPr lang="hr-HR" dirty="0"/>
              <a:t>) i  LOZINKA</a:t>
            </a:r>
          </a:p>
          <a:p>
            <a:pPr lvl="2"/>
            <a:r>
              <a:rPr lang="hr-HR" dirty="0"/>
              <a:t>Roditelji/skrbnici: pomoću vjerodajnica e-Građana (ako treba privola za obradu podataka – dodatni bodovi)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EBFCE3D-0142-457F-99F6-204F3893B4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55" t="8394" r="973" b="14568"/>
          <a:stretch/>
        </p:blipFill>
        <p:spPr>
          <a:xfrm>
            <a:off x="3651568" y="3962635"/>
            <a:ext cx="4888864" cy="2557110"/>
          </a:xfrm>
          <a:prstGeom prst="rect">
            <a:avLst/>
          </a:prstGeom>
        </p:spPr>
      </p:pic>
      <p:sp>
        <p:nvSpPr>
          <p:cNvPr id="5" name="Elipsa 4">
            <a:extLst>
              <a:ext uri="{FF2B5EF4-FFF2-40B4-BE49-F238E27FC236}">
                <a16:creationId xmlns:a16="http://schemas.microsoft.com/office/drawing/2014/main" id="{01B885E8-7B16-4A8E-8DA8-18F65F922476}"/>
              </a:ext>
            </a:extLst>
          </p:cNvPr>
          <p:cNvSpPr/>
          <p:nvPr/>
        </p:nvSpPr>
        <p:spPr>
          <a:xfrm>
            <a:off x="7744565" y="3817831"/>
            <a:ext cx="795867" cy="4749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79396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0C90AE9-0669-434F-8CC7-81E2D628B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23" y="1427584"/>
            <a:ext cx="11560629" cy="5092485"/>
          </a:xfrm>
        </p:spPr>
        <p:txBody>
          <a:bodyPr>
            <a:normAutofit fontScale="47500" lnSpcReduction="20000"/>
          </a:bodyPr>
          <a:lstStyle/>
          <a:p>
            <a:endParaRPr lang="hr-HR" dirty="0"/>
          </a:p>
          <a:p>
            <a:r>
              <a:rPr lang="hr-HR" sz="2900" dirty="0"/>
              <a:t>učenik koji je upisao program obrazovanja </a:t>
            </a:r>
            <a:r>
              <a:rPr lang="hr-HR" sz="2900" b="1" dirty="0"/>
              <a:t>u školi koja u svom sastavu ima učenički dom </a:t>
            </a:r>
            <a:r>
              <a:rPr lang="hr-HR" sz="2900" dirty="0"/>
              <a:t>u koji se učenik prijavljuje ostvaruje dodatnih petnaest (15) bodova za upis u taj učenički dom;</a:t>
            </a:r>
          </a:p>
          <a:p>
            <a:endParaRPr lang="hr-HR" sz="2900" dirty="0"/>
          </a:p>
          <a:p>
            <a:r>
              <a:rPr lang="hr-HR" sz="2900" dirty="0"/>
              <a:t>učenik koji je upisao program obrazovanja za </a:t>
            </a:r>
            <a:r>
              <a:rPr lang="hr-HR" sz="2900" b="1" dirty="0"/>
              <a:t>deficitarno zanimanje </a:t>
            </a:r>
            <a:r>
              <a:rPr lang="hr-HR" sz="2900" dirty="0"/>
              <a:t>u županiji u kojoj se prijavljuje za upis u učenički dom, a sukladno Preporukama HZZ-a za obrazovnu upisnu politiku i politiku stipendiranja, ostvaruje dodatnih deset (10) bodova ;</a:t>
            </a:r>
          </a:p>
          <a:p>
            <a:endParaRPr lang="hr-HR" sz="2900" dirty="0"/>
          </a:p>
          <a:p>
            <a:r>
              <a:rPr lang="hr-HR" sz="2900" dirty="0"/>
              <a:t>učenik na temelju članka 126</a:t>
            </a:r>
            <a:r>
              <a:rPr lang="hr-HR" sz="2900" b="1" dirty="0"/>
              <a:t>. Zakona o hrvatskim braniteljima </a:t>
            </a:r>
            <a:r>
              <a:rPr lang="hr-HR" sz="2900" dirty="0"/>
              <a:t>iz Domovinskog rata i članovima njihovih obitelji – djeca smrtno stradalog hrvatskog branitelja iz Domovinskog rata, djeca nestalog hrvatskog branitelja iz Domovinskog rata i djeca hrvatskog ratnog vojnog invalida iz Domovinskog rata, i djeca hrvatskih branitelja iz Domovinskog rata koji su u obrani suvereniteta Republike Hrvatske sudjelovali najmanje 100 dana u borbenom sektoru, ostvaruju dodatnih deset (10) bodova ;</a:t>
            </a:r>
          </a:p>
          <a:p>
            <a:endParaRPr lang="hr-HR" sz="2900" dirty="0"/>
          </a:p>
          <a:p>
            <a:r>
              <a:rPr lang="hr-HR" sz="2900" dirty="0"/>
              <a:t>učenik na temelju članka 48.e</a:t>
            </a:r>
            <a:r>
              <a:rPr lang="hr-HR" sz="2900" b="1" dirty="0"/>
              <a:t> Zakona o zaštiti vojnih i civilnih invalida rata </a:t>
            </a:r>
            <a:r>
              <a:rPr lang="hr-HR" sz="2900" dirty="0"/>
              <a:t>(Narodne novine, broj 33/1992, 57/1992, 77/1992, 27/1993, 58/1993, 2/1994, 76/1994, 108/1995, 108/1996, 82/2001, 94/2001, 103/2003, 148/2013 i 98/2019) – djeca osoba poginulih, umrlih ili nestalih pod okolnostima iz članka 6., 7. i 8. ovoga Zakona, djeca civilnih invalida rata čije je oštećenje organizma nastalo pod okolnostima iz članka 8. ovoga Zakona i djeca mirnodopskih vojnih i civilnih invalida rata I. skupine sa 100% oštećenja organizma, ako im redoviti novčani mjesečni prihodi po članu kućanstva za razdoblje od prethodna tri mjeseca ne prelaze 60% proračunske osnovice u Republici Hrvatskoj, ostvaruje dodatnih deset (10) bodova ;</a:t>
            </a:r>
          </a:p>
          <a:p>
            <a:endParaRPr lang="hr-HR" sz="2900" dirty="0"/>
          </a:p>
          <a:p>
            <a:r>
              <a:rPr lang="hr-HR" sz="2900" dirty="0"/>
              <a:t>učenik čiji je roditelj mirnodopski vojni ili civilni invalid rata koji ima oštećenje organizma veće od 50%, ostvaruje dodatnih pet (5) bodova </a:t>
            </a:r>
          </a:p>
          <a:p>
            <a:endParaRPr lang="hr-HR" dirty="0"/>
          </a:p>
          <a:p>
            <a:endParaRPr lang="hr-HR" dirty="0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EBB5FA5C-9850-451A-AABE-400328931B1E}"/>
              </a:ext>
            </a:extLst>
          </p:cNvPr>
          <p:cNvSpPr/>
          <p:nvPr/>
        </p:nvSpPr>
        <p:spPr>
          <a:xfrm>
            <a:off x="1981200" y="33793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/>
              <a:t>Članak 8.</a:t>
            </a:r>
          </a:p>
          <a:p>
            <a:r>
              <a:rPr lang="hr-HR" dirty="0"/>
              <a:t>a) Dodatni element vrednovanja kandidata:</a:t>
            </a:r>
          </a:p>
        </p:txBody>
      </p:sp>
    </p:spTree>
    <p:extLst>
      <p:ext uri="{BB962C8B-B14F-4D97-AF65-F5344CB8AC3E}">
        <p14:creationId xmlns:p14="http://schemas.microsoft.com/office/powerpoint/2010/main" val="27028605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C8CBFFC-CA96-45C8-8FA4-FB3A39E26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7037" y="690464"/>
            <a:ext cx="9862457" cy="5634135"/>
          </a:xfrm>
        </p:spPr>
        <p:txBody>
          <a:bodyPr>
            <a:normAutofit fontScale="85000" lnSpcReduction="20000"/>
          </a:bodyPr>
          <a:lstStyle/>
          <a:p>
            <a:r>
              <a:rPr lang="hr-HR" dirty="0"/>
              <a:t> učenik koji živi u otežanim uvjetima obrazovanja ostvaruje dodatnih deset (10) bodova po jednoj od osnova:</a:t>
            </a:r>
          </a:p>
          <a:p>
            <a:endParaRPr lang="hr-HR" dirty="0"/>
          </a:p>
          <a:p>
            <a:r>
              <a:rPr lang="hr-HR" dirty="0"/>
              <a:t> </a:t>
            </a:r>
            <a:r>
              <a:rPr lang="hr-HR" b="1" dirty="0"/>
              <a:t>ako učenik ima tešku bolest ili ako živi uz jednoga i/ili oba roditelja s dugotrajnom teškom bolesti</a:t>
            </a:r>
            <a:r>
              <a:rPr lang="hr-HR" dirty="0"/>
              <a:t>, što dokazuje liječničkom potvrdom o svojoj težoj bolesti, odnosno potvrdom o dugotrajnoj težoj bolesti jednoga i/ili obaju roditelja;</a:t>
            </a:r>
          </a:p>
          <a:p>
            <a:endParaRPr lang="hr-HR" dirty="0"/>
          </a:p>
          <a:p>
            <a:r>
              <a:rPr lang="hr-HR" dirty="0"/>
              <a:t> ako učenik ima </a:t>
            </a:r>
            <a:r>
              <a:rPr lang="hr-HR" b="1" dirty="0"/>
              <a:t>teškoće u razvoju, što dokazuje rješenjem o primjerenom programu obrazovanja</a:t>
            </a:r>
            <a:r>
              <a:rPr lang="hr-HR" dirty="0"/>
              <a:t>;</a:t>
            </a:r>
          </a:p>
          <a:p>
            <a:endParaRPr lang="hr-HR" dirty="0"/>
          </a:p>
          <a:p>
            <a:r>
              <a:rPr lang="hr-HR" dirty="0"/>
              <a:t> ako je </a:t>
            </a:r>
            <a:r>
              <a:rPr lang="hr-HR" b="1" dirty="0"/>
              <a:t>učenikov roditelj preminuo</a:t>
            </a:r>
            <a:r>
              <a:rPr lang="hr-HR" dirty="0"/>
              <a:t>, što dokazuje preslikom smrtovnice;</a:t>
            </a:r>
          </a:p>
          <a:p>
            <a:endParaRPr lang="hr-HR" dirty="0"/>
          </a:p>
          <a:p>
            <a:r>
              <a:rPr lang="hr-HR" dirty="0"/>
              <a:t> </a:t>
            </a:r>
            <a:r>
              <a:rPr lang="hr-HR" b="1" dirty="0"/>
              <a:t>ako živi uz jednoga i/ili oba roditelja koji su osobe s invaliditetom </a:t>
            </a:r>
            <a:r>
              <a:rPr lang="hr-HR" dirty="0"/>
              <a:t>upisani/evidentirani u Hrvatskom registru osoba s invaliditetom;</a:t>
            </a:r>
          </a:p>
          <a:p>
            <a:endParaRPr lang="hr-HR" dirty="0"/>
          </a:p>
          <a:p>
            <a:r>
              <a:rPr lang="hr-HR" b="1" dirty="0"/>
              <a:t> ako živi uz nezaposlena oba roditelja</a:t>
            </a:r>
            <a:r>
              <a:rPr lang="hr-HR" dirty="0"/>
              <a:t>, u smislu članka 10. Zakona o tržištu rada (Narodne novine, broj 118/18, 32/20,18/22, 156/23 i 152/24), što dokazuje potvrdom o nezaposlenosti obaju roditelja za razdoblje od najmanje prethodna tri mjeseca iz područnoga ureda Hrvatskoga zavoda za zapošljavanje;</a:t>
            </a:r>
          </a:p>
          <a:p>
            <a:endParaRPr lang="hr-HR" dirty="0"/>
          </a:p>
          <a:p>
            <a:r>
              <a:rPr lang="hr-HR" dirty="0"/>
              <a:t> </a:t>
            </a:r>
            <a:r>
              <a:rPr lang="hr-HR" b="1" dirty="0"/>
              <a:t>ako živi uz samohranoga roditelja </a:t>
            </a:r>
            <a:r>
              <a:rPr lang="hr-HR" dirty="0"/>
              <a:t>(roditelj koji živi sam s djetetom, sam skrbi o njemu i sam ga uzdržava) korisnika socijalne skrbi, u smislu članka 15. </a:t>
            </a:r>
            <a:r>
              <a:rPr lang="hr-HR" dirty="0" err="1"/>
              <a:t>očaka</a:t>
            </a:r>
            <a:r>
              <a:rPr lang="hr-HR" dirty="0"/>
              <a:t> 1. i 5. Zakona o socijalnoj skrbi (Narodne novine, broj 18/22, 46/22,119/2022, 71/23 i 156/23), što dokazuje potvrdom o korištenju socijalne pomoći, rješenjem ili drugim upravnim aktom Hrvatskoga zavoda za socijalni rad ili nadležnoga tijela u jedinici lokalne ili područne (regionalne) jedinice;</a:t>
            </a:r>
          </a:p>
        </p:txBody>
      </p:sp>
    </p:spTree>
    <p:extLst>
      <p:ext uri="{BB962C8B-B14F-4D97-AF65-F5344CB8AC3E}">
        <p14:creationId xmlns:p14="http://schemas.microsoft.com/office/powerpoint/2010/main" val="21386422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CE61FDD-B0A6-44DD-8DC9-ACC0AA212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4907" y="625152"/>
            <a:ext cx="8745894" cy="4711958"/>
          </a:xfrm>
        </p:spPr>
        <p:txBody>
          <a:bodyPr>
            <a:normAutofit/>
          </a:bodyPr>
          <a:lstStyle/>
          <a:p>
            <a:r>
              <a:rPr lang="hr-HR" dirty="0"/>
              <a:t> učenik koji je u posljednja četiri razreda osnovnog obrazovanja osvojio jedno od prvih triju mjesta na državnome i/ili međunarodnome natjecanju iz znanja i/ili natjecanju školskih sportskih društava ostvaruje dodatnih šest (6) bodova ;</a:t>
            </a:r>
          </a:p>
          <a:p>
            <a:endParaRPr lang="hr-HR" dirty="0"/>
          </a:p>
          <a:p>
            <a:r>
              <a:rPr lang="hr-HR" dirty="0"/>
              <a:t> učenik koji je u posljednja četiri razreda osnovnog obrazovanja imao ocjenu iz vladanja uzorno ostvaruje dodatnih pet (5) bodova ;</a:t>
            </a:r>
          </a:p>
          <a:p>
            <a:endParaRPr lang="hr-HR" dirty="0"/>
          </a:p>
          <a:p>
            <a:r>
              <a:rPr lang="hr-HR" dirty="0"/>
              <a:t> učenik čiji se brat, odnosno sestra (ili više njih) redovito školuje i stanuje izvan mjesta stalnog prebivališta ostvaruje dodatnih pet (5) bodova po broju braće i sestara;</a:t>
            </a:r>
          </a:p>
          <a:p>
            <a:endParaRPr lang="hr-HR" dirty="0"/>
          </a:p>
          <a:p>
            <a:r>
              <a:rPr lang="hr-HR" dirty="0"/>
              <a:t> učenik s prebivalištem na području otoka ostvaruje dodatnih pet (5) bodova .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393223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B157F78-E777-452E-9C10-ED9DE7601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Poslovi za kandidate i roditelje/skrbnike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B7190FD-1A22-4BF8-820B-58F10028C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38" y="2638044"/>
            <a:ext cx="11176986" cy="3101983"/>
          </a:xfrm>
        </p:spPr>
        <p:txBody>
          <a:bodyPr>
            <a:normAutofit fontScale="92500" lnSpcReduction="20000"/>
          </a:bodyPr>
          <a:lstStyle/>
          <a:p>
            <a:r>
              <a:rPr lang="hr-HR" dirty="0"/>
              <a:t>Provjera podataka</a:t>
            </a:r>
          </a:p>
          <a:p>
            <a:r>
              <a:rPr lang="hr-HR" dirty="0"/>
              <a:t>Prijava programa </a:t>
            </a:r>
          </a:p>
          <a:p>
            <a:r>
              <a:rPr lang="hr-HR" dirty="0"/>
              <a:t>Unos dokumentacije za dodatne bodove i prava prednosti </a:t>
            </a:r>
          </a:p>
          <a:p>
            <a:r>
              <a:rPr lang="hr-HR" dirty="0"/>
              <a:t>Praćenje rasporeda </a:t>
            </a:r>
          </a:p>
          <a:p>
            <a:r>
              <a:rPr lang="hr-HR" dirty="0"/>
              <a:t>Izlazak na dodatne provjere (ako su takvi programi prijavljeni)</a:t>
            </a:r>
          </a:p>
          <a:p>
            <a:r>
              <a:rPr lang="hr-HR" dirty="0"/>
              <a:t>Praćenje ljestvica poretka </a:t>
            </a:r>
          </a:p>
          <a:p>
            <a:r>
              <a:rPr lang="hr-HR" dirty="0"/>
              <a:t>Ispis i prijenos upisnica na sustav </a:t>
            </a:r>
          </a:p>
          <a:p>
            <a:pPr lvl="1"/>
            <a:r>
              <a:rPr lang="hr-HR" dirty="0"/>
              <a:t>Upisnica je dokument kojim kandidat i roditelj/skrbnik potvrđuju svoj upis u školu i program u koje su ostvarili pravo upisa</a:t>
            </a:r>
          </a:p>
          <a:p>
            <a:pPr lvl="1"/>
            <a:r>
              <a:rPr lang="hr-HR" dirty="0"/>
              <a:t>Upisnica mora biti potpisana od strane kandidata i roditelja/skrbnika i prenesena u sustav</a:t>
            </a:r>
          </a:p>
        </p:txBody>
      </p:sp>
    </p:spTree>
    <p:extLst>
      <p:ext uri="{BB962C8B-B14F-4D97-AF65-F5344CB8AC3E}">
        <p14:creationId xmlns:p14="http://schemas.microsoft.com/office/powerpoint/2010/main" val="31584636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papir, papirnati proizvod&#10;&#10;Opis je automatski generiran">
            <a:extLst>
              <a:ext uri="{FF2B5EF4-FFF2-40B4-BE49-F238E27FC236}">
                <a16:creationId xmlns:a16="http://schemas.microsoft.com/office/drawing/2014/main" id="{5A9A3B39-77CB-E506-B7D3-3B7B860F33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4" r="7631" b="1587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5F820422-6692-40AE-C7F4-5FC2FAA55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009" y="792159"/>
            <a:ext cx="2286000" cy="2286000"/>
          </a:xfrm>
          <a:prstGeom prst="ellipse">
            <a:avLst/>
          </a:prstGeom>
          <a:solidFill>
            <a:srgbClr val="000000">
              <a:alpha val="75000"/>
            </a:srgbClr>
          </a:solidFill>
          <a:ln>
            <a:noFill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000" kern="1200" cap="all" spc="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PITANJA?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8BB1C48-A06D-4315-9809-A60A6F41C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1417" y="627567"/>
            <a:ext cx="2615184" cy="2615184"/>
          </a:xfrm>
          <a:prstGeom prst="ellipse">
            <a:avLst/>
          </a:prstGeom>
          <a:noFill/>
          <a:ln w="317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219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00400" y="504111"/>
            <a:ext cx="5982844" cy="444352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15" dirty="0">
                <a:solidFill>
                  <a:schemeClr val="tx1"/>
                </a:solidFill>
                <a:latin typeface="Calibri"/>
                <a:cs typeface="Calibri"/>
              </a:rPr>
              <a:t>Što </a:t>
            </a:r>
            <a:r>
              <a:rPr b="1" spc="-30" dirty="0">
                <a:solidFill>
                  <a:schemeClr val="tx1"/>
                </a:solidFill>
                <a:latin typeface="Calibri"/>
                <a:cs typeface="Calibri"/>
              </a:rPr>
              <a:t>nakon</a:t>
            </a:r>
            <a:r>
              <a:rPr b="1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b="1" spc="-20" dirty="0">
                <a:solidFill>
                  <a:schemeClr val="tx1"/>
                </a:solidFill>
                <a:latin typeface="Calibri"/>
                <a:cs typeface="Calibri"/>
              </a:rPr>
              <a:t>prijave?</a:t>
            </a:r>
          </a:p>
        </p:txBody>
      </p:sp>
      <p:sp>
        <p:nvSpPr>
          <p:cNvPr id="3" name="object 3"/>
          <p:cNvSpPr/>
          <p:nvPr/>
        </p:nvSpPr>
        <p:spPr>
          <a:xfrm>
            <a:off x="5615052" y="2587625"/>
            <a:ext cx="300355" cy="781050"/>
          </a:xfrm>
          <a:custGeom>
            <a:avLst/>
            <a:gdLst/>
            <a:ahLst/>
            <a:cxnLst/>
            <a:rect l="l" t="t" r="r" b="b"/>
            <a:pathLst>
              <a:path w="300354" h="781050">
                <a:moveTo>
                  <a:pt x="0" y="0"/>
                </a:moveTo>
                <a:lnTo>
                  <a:pt x="58368" y="1962"/>
                </a:lnTo>
                <a:lnTo>
                  <a:pt x="106044" y="7318"/>
                </a:lnTo>
                <a:lnTo>
                  <a:pt x="138195" y="15269"/>
                </a:lnTo>
                <a:lnTo>
                  <a:pt x="149987" y="25019"/>
                </a:lnTo>
                <a:lnTo>
                  <a:pt x="149987" y="365505"/>
                </a:lnTo>
                <a:lnTo>
                  <a:pt x="161778" y="375255"/>
                </a:lnTo>
                <a:lnTo>
                  <a:pt x="193929" y="383206"/>
                </a:lnTo>
                <a:lnTo>
                  <a:pt x="241605" y="388562"/>
                </a:lnTo>
                <a:lnTo>
                  <a:pt x="299974" y="390525"/>
                </a:lnTo>
                <a:lnTo>
                  <a:pt x="241605" y="392487"/>
                </a:lnTo>
                <a:lnTo>
                  <a:pt x="193929" y="397843"/>
                </a:lnTo>
                <a:lnTo>
                  <a:pt x="161778" y="405794"/>
                </a:lnTo>
                <a:lnTo>
                  <a:pt x="149987" y="415544"/>
                </a:lnTo>
                <a:lnTo>
                  <a:pt x="149987" y="756030"/>
                </a:lnTo>
                <a:lnTo>
                  <a:pt x="138195" y="765780"/>
                </a:lnTo>
                <a:lnTo>
                  <a:pt x="106044" y="773731"/>
                </a:lnTo>
                <a:lnTo>
                  <a:pt x="58368" y="779087"/>
                </a:lnTo>
                <a:lnTo>
                  <a:pt x="0" y="78105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pPr defTabSz="914400"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26717" y="1115538"/>
            <a:ext cx="7960359" cy="4204356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 defTabSz="914400">
              <a:spcBef>
                <a:spcPts val="865"/>
              </a:spcBef>
              <a:defRPr/>
            </a:pPr>
            <a:r>
              <a:rPr sz="3200" b="1" spc="-20" dirty="0">
                <a:solidFill>
                  <a:prstClr val="black"/>
                </a:solidFill>
                <a:latin typeface="Calibri"/>
                <a:cs typeface="Calibri"/>
              </a:rPr>
              <a:t>Provjera</a:t>
            </a:r>
            <a:r>
              <a:rPr sz="3200" b="1" spc="-3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prstClr val="black"/>
                </a:solidFill>
                <a:latin typeface="Calibri"/>
                <a:cs typeface="Calibri"/>
              </a:rPr>
              <a:t>podataka</a:t>
            </a:r>
            <a:endParaRPr sz="3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2700" defTabSz="914400">
              <a:spcBef>
                <a:spcPts val="770"/>
              </a:spcBef>
              <a:defRPr/>
            </a:pPr>
            <a:r>
              <a:rPr sz="3200" spc="-5" dirty="0">
                <a:solidFill>
                  <a:prstClr val="black"/>
                </a:solidFill>
                <a:latin typeface="Calibri"/>
                <a:cs typeface="Calibri"/>
              </a:rPr>
              <a:t>(</a:t>
            </a:r>
            <a:r>
              <a:rPr lang="hr-HR" sz="3200" b="1" spc="-5" dirty="0">
                <a:latin typeface="Calibri"/>
                <a:cs typeface="Calibri"/>
              </a:rPr>
              <a:t>tijekom lipnja</a:t>
            </a:r>
            <a:r>
              <a:rPr sz="3200" dirty="0">
                <a:solidFill>
                  <a:prstClr val="black"/>
                </a:solidFill>
                <a:latin typeface="Calibri"/>
                <a:cs typeface="Calibri"/>
              </a:rPr>
              <a:t>)</a:t>
            </a:r>
          </a:p>
          <a:p>
            <a:pPr marL="1115695" indent="-189230" defTabSz="914400">
              <a:lnSpc>
                <a:spcPts val="3500"/>
              </a:lnSpc>
              <a:spcBef>
                <a:spcPts val="770"/>
              </a:spcBef>
              <a:buFontTx/>
              <a:buChar char="-"/>
              <a:tabLst>
                <a:tab pos="1142365" algn="l"/>
              </a:tabLst>
              <a:defRPr/>
            </a:pPr>
            <a:r>
              <a:rPr sz="3200" spc="-5" dirty="0" err="1">
                <a:solidFill>
                  <a:prstClr val="black"/>
                </a:solidFill>
                <a:latin typeface="Calibri"/>
                <a:cs typeface="Calibri"/>
              </a:rPr>
              <a:t>osobni</a:t>
            </a:r>
            <a:r>
              <a:rPr sz="3200" spc="-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3200" spc="-5" dirty="0" err="1">
                <a:solidFill>
                  <a:prstClr val="black"/>
                </a:solidFill>
                <a:latin typeface="Calibri"/>
                <a:cs typeface="Calibri"/>
              </a:rPr>
              <a:t>podaci</a:t>
            </a:r>
            <a:endParaRPr sz="3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4040504" defTabSz="914400">
              <a:lnSpc>
                <a:spcPts val="1465"/>
              </a:lnSpc>
              <a:defRPr/>
            </a:pPr>
            <a:r>
              <a:rPr sz="2000" spc="-10" dirty="0" err="1">
                <a:solidFill>
                  <a:srgbClr val="0070C0"/>
                </a:solidFill>
                <a:latin typeface="Calibri"/>
                <a:cs typeface="Calibri"/>
              </a:rPr>
              <a:t>obavijestiti</a:t>
            </a:r>
            <a:r>
              <a:rPr sz="2000" spc="-2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5" dirty="0" err="1">
                <a:solidFill>
                  <a:srgbClr val="0070C0"/>
                </a:solidFill>
                <a:latin typeface="Calibri"/>
                <a:cs typeface="Calibri"/>
              </a:rPr>
              <a:t>razrednika</a:t>
            </a:r>
            <a:r>
              <a:rPr lang="hr-HR" sz="2000" spc="-1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endParaRPr sz="2000" dirty="0">
              <a:solidFill>
                <a:srgbClr val="0070C0"/>
              </a:solidFill>
              <a:latin typeface="Calibri"/>
              <a:cs typeface="Calibri"/>
            </a:endParaRPr>
          </a:p>
          <a:p>
            <a:pPr marL="1115695" indent="-189230" defTabSz="914400">
              <a:lnSpc>
                <a:spcPts val="3479"/>
              </a:lnSpc>
              <a:buFontTx/>
              <a:buChar char="-"/>
              <a:tabLst>
                <a:tab pos="1142365" algn="l"/>
              </a:tabLst>
              <a:defRPr/>
            </a:pPr>
            <a:r>
              <a:rPr sz="3200" spc="-5" dirty="0" err="1">
                <a:solidFill>
                  <a:prstClr val="black"/>
                </a:solidFill>
                <a:latin typeface="Calibri"/>
                <a:cs typeface="Calibri"/>
              </a:rPr>
              <a:t>ocjene</a:t>
            </a:r>
            <a:endParaRPr sz="3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115695" indent="-189230" defTabSz="914400">
              <a:spcBef>
                <a:spcPts val="770"/>
              </a:spcBef>
              <a:buFontTx/>
              <a:buChar char="-"/>
              <a:tabLst>
                <a:tab pos="1142365" algn="l"/>
              </a:tabLst>
              <a:defRPr/>
            </a:pPr>
            <a:r>
              <a:rPr sz="3200" spc="-20" dirty="0">
                <a:solidFill>
                  <a:prstClr val="black"/>
                </a:solidFill>
                <a:latin typeface="Calibri"/>
                <a:cs typeface="Calibri"/>
              </a:rPr>
              <a:t>rezultati</a:t>
            </a:r>
            <a:r>
              <a:rPr sz="3200" spc="-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prstClr val="black"/>
                </a:solidFill>
                <a:latin typeface="Calibri"/>
                <a:cs typeface="Calibri"/>
              </a:rPr>
              <a:t>natjecanja</a:t>
            </a:r>
            <a:endParaRPr sz="3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115695" marR="937260" indent="-189230" defTabSz="914400">
              <a:lnSpc>
                <a:spcPts val="4610"/>
              </a:lnSpc>
              <a:spcBef>
                <a:spcPts val="280"/>
              </a:spcBef>
              <a:buFontTx/>
              <a:buChar char="-"/>
              <a:tabLst>
                <a:tab pos="1142365" algn="l"/>
              </a:tabLst>
              <a:defRPr/>
            </a:pPr>
            <a:r>
              <a:rPr sz="3200" spc="-30" dirty="0">
                <a:solidFill>
                  <a:prstClr val="black"/>
                </a:solidFill>
                <a:latin typeface="Calibri"/>
                <a:cs typeface="Calibri"/>
              </a:rPr>
              <a:t>sve </a:t>
            </a:r>
            <a:r>
              <a:rPr sz="3200" spc="-25" dirty="0">
                <a:solidFill>
                  <a:prstClr val="black"/>
                </a:solidFill>
                <a:latin typeface="Calibri"/>
                <a:cs typeface="Calibri"/>
              </a:rPr>
              <a:t>podatke </a:t>
            </a:r>
            <a:r>
              <a:rPr sz="3200" spc="-30" dirty="0">
                <a:solidFill>
                  <a:prstClr val="black"/>
                </a:solidFill>
                <a:latin typeface="Calibri"/>
                <a:cs typeface="Calibri"/>
              </a:rPr>
              <a:t>koji </a:t>
            </a:r>
            <a:r>
              <a:rPr sz="3200" spc="-5" dirty="0">
                <a:solidFill>
                  <a:prstClr val="black"/>
                </a:solidFill>
                <a:latin typeface="Calibri"/>
                <a:cs typeface="Calibri"/>
              </a:rPr>
              <a:t>se </a:t>
            </a:r>
            <a:r>
              <a:rPr sz="3200" spc="-20" dirty="0">
                <a:solidFill>
                  <a:prstClr val="black"/>
                </a:solidFill>
                <a:latin typeface="Calibri"/>
                <a:cs typeface="Calibri"/>
              </a:rPr>
              <a:t>nalaze </a:t>
            </a:r>
            <a:r>
              <a:rPr sz="3200" dirty="0">
                <a:solidFill>
                  <a:prstClr val="black"/>
                </a:solidFill>
                <a:latin typeface="Calibri"/>
                <a:cs typeface="Calibri"/>
              </a:rPr>
              <a:t>u </a:t>
            </a:r>
            <a:r>
              <a:rPr sz="3200" spc="-25" dirty="0">
                <a:solidFill>
                  <a:prstClr val="black"/>
                </a:solidFill>
                <a:latin typeface="Calibri"/>
                <a:cs typeface="Calibri"/>
              </a:rPr>
              <a:t>sustavu  </a:t>
            </a:r>
            <a:r>
              <a:rPr sz="3200" spc="-25" dirty="0" err="1">
                <a:solidFill>
                  <a:prstClr val="black"/>
                </a:solidFill>
                <a:latin typeface="Calibri"/>
                <a:cs typeface="Calibri"/>
              </a:rPr>
              <a:t>konstantno</a:t>
            </a:r>
            <a:r>
              <a:rPr sz="3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3200" spc="-15" dirty="0" err="1">
                <a:solidFill>
                  <a:prstClr val="black"/>
                </a:solidFill>
                <a:latin typeface="Calibri"/>
                <a:cs typeface="Calibri"/>
              </a:rPr>
              <a:t>pratiti</a:t>
            </a:r>
            <a:endParaRPr sz="3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3670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260648"/>
            <a:ext cx="8856984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PRIJAVA  OBRAZOVNIH  PROGRAMA –</a:t>
            </a:r>
            <a:r>
              <a:rPr lang="pl-PL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24.6.2025. – 4.7.2025.</a:t>
            </a:r>
            <a:endParaRPr lang="hr-H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7528" y="1124744"/>
            <a:ext cx="8712968" cy="5544616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Clr>
                <a:srgbClr val="C00000"/>
              </a:buClr>
              <a:buSzPct val="100000"/>
              <a:buNone/>
            </a:pPr>
            <a:endParaRPr lang="hr-HR" dirty="0">
              <a:solidFill>
                <a:schemeClr val="tx1"/>
              </a:solidFill>
            </a:endParaRPr>
          </a:p>
          <a:p>
            <a:pPr marL="0" indent="0" algn="just">
              <a:spcBef>
                <a:spcPts val="0"/>
              </a:spcBef>
              <a:buClr>
                <a:srgbClr val="C00000"/>
              </a:buClr>
              <a:buSzPct val="100000"/>
              <a:buNone/>
            </a:pPr>
            <a:endParaRPr lang="hr-HR" dirty="0">
              <a:solidFill>
                <a:schemeClr val="tx1"/>
              </a:solidFill>
            </a:endParaRPr>
          </a:p>
          <a:p>
            <a:pPr marL="0" indent="0" algn="just">
              <a:spcBef>
                <a:spcPts val="0"/>
              </a:spcBef>
              <a:buClr>
                <a:srgbClr val="C00000"/>
              </a:buClr>
              <a:buSzPct val="100000"/>
              <a:buNone/>
            </a:pPr>
            <a:endParaRPr lang="hr-HR" dirty="0">
              <a:solidFill>
                <a:schemeClr val="tx1"/>
              </a:solidFill>
            </a:endParaRPr>
          </a:p>
          <a:p>
            <a:pPr marL="0" indent="0" algn="just">
              <a:spcBef>
                <a:spcPts val="0"/>
              </a:spcBef>
              <a:buClr>
                <a:srgbClr val="C00000"/>
              </a:buClr>
              <a:buSzPct val="100000"/>
              <a:buNone/>
            </a:pPr>
            <a:endParaRPr lang="hr-HR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hr-HR" sz="2400" dirty="0">
                <a:solidFill>
                  <a:schemeClr val="tx1"/>
                </a:solidFill>
              </a:rPr>
              <a:t>www.upisi.hr - popis svih programa obrazovanja i uvjeti upisa</a:t>
            </a:r>
          </a:p>
          <a:p>
            <a:pPr marL="0" indent="0" algn="just">
              <a:spcBef>
                <a:spcPts val="0"/>
              </a:spcBef>
              <a:buClr>
                <a:srgbClr val="7030A0"/>
              </a:buClr>
              <a:buNone/>
            </a:pPr>
            <a:endParaRPr lang="hr-HR" b="1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hr-HR" sz="2400" dirty="0">
                <a:solidFill>
                  <a:schemeClr val="tx1"/>
                </a:solidFill>
              </a:rPr>
              <a:t>potrebno je odabrati prvi i drugi strani jezik i izborne predmete</a:t>
            </a:r>
            <a:br>
              <a:rPr lang="hr-HR" sz="2400" dirty="0">
                <a:solidFill>
                  <a:schemeClr val="tx1"/>
                </a:solidFill>
              </a:rPr>
            </a:br>
            <a:endParaRPr lang="hr-H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830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A8DCD2F-512A-4C56-AFA5-6503B499F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Prijava obrazovnih programa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4D60922-F49A-4E19-85E5-B34361EA5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768" y="2791325"/>
            <a:ext cx="10635448" cy="3101983"/>
          </a:xfrm>
        </p:spPr>
        <p:txBody>
          <a:bodyPr>
            <a:normAutofit fontScale="92500" lnSpcReduction="10000"/>
          </a:bodyPr>
          <a:lstStyle/>
          <a:p>
            <a:r>
              <a:rPr lang="hr-HR" dirty="0"/>
              <a:t>U kartici </a:t>
            </a:r>
            <a:r>
              <a:rPr lang="hr-HR" b="1" dirty="0"/>
              <a:t>"Moj odabir" </a:t>
            </a:r>
            <a:r>
              <a:rPr lang="hr-HR" dirty="0"/>
              <a:t>kandidati prijavljuju željene obrazovne programe</a:t>
            </a:r>
          </a:p>
          <a:p>
            <a:pPr lvl="1"/>
            <a:r>
              <a:rPr lang="hr-HR" dirty="0"/>
              <a:t>Moguća pretraga prema kriterijima</a:t>
            </a:r>
          </a:p>
          <a:p>
            <a:r>
              <a:rPr lang="hr-HR" dirty="0"/>
              <a:t>U jednom upisnom roku, kandidat može prijaviti </a:t>
            </a:r>
            <a:r>
              <a:rPr lang="hr-HR" b="1" dirty="0"/>
              <a:t>najviše 6 obrazovnih programa</a:t>
            </a:r>
          </a:p>
          <a:p>
            <a:pPr lvl="1"/>
            <a:r>
              <a:rPr lang="hr-HR" dirty="0"/>
              <a:t>Provjeriti ima li škola bodovni prag te koje predmete boduje za upis</a:t>
            </a:r>
          </a:p>
          <a:p>
            <a:pPr lvl="1"/>
            <a:r>
              <a:rPr lang="hr-HR" dirty="0"/>
              <a:t>Provjeriti zahtjeva li program dodatnu provjeru – raniji rok za prijavu!</a:t>
            </a:r>
          </a:p>
          <a:p>
            <a:pPr lvl="1"/>
            <a:r>
              <a:rPr lang="hr-HR" dirty="0"/>
              <a:t>prilikom odabira programa odabiru se i prvi i drugi strani jezik te izborni predmeti</a:t>
            </a:r>
          </a:p>
          <a:p>
            <a:r>
              <a:rPr lang="hr-HR" b="1" dirty="0"/>
              <a:t>LISTA PRIORITETA</a:t>
            </a:r>
          </a:p>
          <a:p>
            <a:pPr lvl="1"/>
            <a:r>
              <a:rPr lang="hr-HR" dirty="0"/>
              <a:t>na vrh liste postaviti program obrazovanja koji kandidat najviše želi upisati</a:t>
            </a:r>
          </a:p>
          <a:p>
            <a:pPr lvl="1"/>
            <a:r>
              <a:rPr lang="hr-HR" dirty="0"/>
              <a:t>Ljestvice poretka ažuriraju se svakog punog sata</a:t>
            </a:r>
          </a:p>
        </p:txBody>
      </p:sp>
    </p:spTree>
    <p:extLst>
      <p:ext uri="{BB962C8B-B14F-4D97-AF65-F5344CB8AC3E}">
        <p14:creationId xmlns:p14="http://schemas.microsoft.com/office/powerpoint/2010/main" val="284397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ica 5">
            <a:extLst>
              <a:ext uri="{FF2B5EF4-FFF2-40B4-BE49-F238E27FC236}">
                <a16:creationId xmlns:a16="http://schemas.microsoft.com/office/drawing/2014/main" id="{BCFEA5DA-A873-44CA-A631-D2F44FE2FE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211604"/>
              </p:ext>
            </p:extLst>
          </p:nvPr>
        </p:nvGraphicFramePr>
        <p:xfrm>
          <a:off x="169333" y="1154853"/>
          <a:ext cx="11549191" cy="420624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7350053">
                  <a:extLst>
                    <a:ext uri="{9D8B030D-6E8A-4147-A177-3AD203B41FA5}">
                      <a16:colId xmlns:a16="http://schemas.microsoft.com/office/drawing/2014/main" val="407272627"/>
                    </a:ext>
                  </a:extLst>
                </a:gridCol>
                <a:gridCol w="2246051">
                  <a:extLst>
                    <a:ext uri="{9D8B030D-6E8A-4147-A177-3AD203B41FA5}">
                      <a16:colId xmlns:a16="http://schemas.microsoft.com/office/drawing/2014/main" val="2123314512"/>
                    </a:ext>
                  </a:extLst>
                </a:gridCol>
                <a:gridCol w="1953087">
                  <a:extLst>
                    <a:ext uri="{9D8B030D-6E8A-4147-A177-3AD203B41FA5}">
                      <a16:colId xmlns:a16="http://schemas.microsoft.com/office/drawing/2014/main" val="2696145247"/>
                    </a:ext>
                  </a:extLst>
                </a:gridCol>
              </a:tblGrid>
              <a:tr h="354295">
                <a:tc rowSpan="2"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r-HR" dirty="0"/>
                        <a:t>VAŽNI DATUMI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438484"/>
                  </a:ext>
                </a:extLst>
              </a:tr>
              <a:tr h="354295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/>
                        <a:t>REDOVITI KANDIDATI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hr-HR" b="1" dirty="0"/>
                        <a:t>KANDIDATI S TUR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2135642"/>
                  </a:ext>
                </a:extLst>
              </a:tr>
              <a:tr h="354295">
                <a:tc>
                  <a:txBody>
                    <a:bodyPr/>
                    <a:lstStyle/>
                    <a:p>
                      <a:r>
                        <a:rPr lang="hr-HR" dirty="0"/>
                        <a:t>POČETAK PRIJAVE OBRAZOVNIH PROGRAMA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hr-HR" b="1" dirty="0"/>
                        <a:t>24.6.</a:t>
                      </a:r>
                      <a:r>
                        <a:rPr lang="hr-HR" dirty="0"/>
                        <a:t> – 4.7.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/>
                        <a:t>26.5</a:t>
                      </a:r>
                      <a:r>
                        <a:rPr lang="hr-HR" b="0" dirty="0"/>
                        <a:t>. – 13.6.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929530"/>
                  </a:ext>
                </a:extLst>
              </a:tr>
              <a:tr h="354295">
                <a:tc>
                  <a:txBody>
                    <a:bodyPr/>
                    <a:lstStyle/>
                    <a:p>
                      <a:r>
                        <a:rPr lang="hr-HR" dirty="0"/>
                        <a:t>ROK ZA PRIJAVU PROGRAMA S DODATNIM PROVJERAMA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24.6. – 27.6.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6864640"/>
                  </a:ext>
                </a:extLst>
              </a:tr>
              <a:tr h="354295">
                <a:tc>
                  <a:txBody>
                    <a:bodyPr/>
                    <a:lstStyle/>
                    <a:p>
                      <a:r>
                        <a:rPr lang="hr-HR" dirty="0"/>
                        <a:t>PROVEDBA DODATNIH PROVJERA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3.7. do 6.7.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16.6. do 18.6.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8406008"/>
                  </a:ext>
                </a:extLst>
              </a:tr>
              <a:tr h="354295">
                <a:tc>
                  <a:txBody>
                    <a:bodyPr/>
                    <a:lstStyle/>
                    <a:p>
                      <a:r>
                        <a:rPr lang="hr-HR" dirty="0"/>
                        <a:t>ROK ZA UNOS DOKUMENTACIJE ZA PRAVA PREDNOSTI I DODATNE BODOVE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24.6. – 2.7.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13.6.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432213"/>
                  </a:ext>
                </a:extLst>
              </a:tr>
              <a:tr h="354295">
                <a:tc>
                  <a:txBody>
                    <a:bodyPr/>
                    <a:lstStyle/>
                    <a:p>
                      <a:r>
                        <a:rPr lang="hr-HR" dirty="0"/>
                        <a:t>UNOS PRIGOVORA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4.7.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4835219"/>
                  </a:ext>
                </a:extLst>
              </a:tr>
              <a:tr h="354295">
                <a:tc>
                  <a:txBody>
                    <a:bodyPr/>
                    <a:lstStyle/>
                    <a:p>
                      <a:r>
                        <a:rPr lang="hr-HR" dirty="0"/>
                        <a:t>ZAKLJUČAVANJE MOGUĆNOSTI PRIJAVA PROGRAMA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4.7.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22.6.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996766"/>
                  </a:ext>
                </a:extLst>
              </a:tr>
              <a:tr h="354295">
                <a:tc>
                  <a:txBody>
                    <a:bodyPr/>
                    <a:lstStyle/>
                    <a:p>
                      <a:r>
                        <a:rPr lang="hr-HR" dirty="0"/>
                        <a:t>OBJAVA KONAČNIH LJESTVICA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7.7.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23.6.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4634777"/>
                  </a:ext>
                </a:extLst>
              </a:tr>
              <a:tr h="354295">
                <a:tc>
                  <a:txBody>
                    <a:bodyPr/>
                    <a:lstStyle/>
                    <a:p>
                      <a:r>
                        <a:rPr lang="hr-HR" dirty="0"/>
                        <a:t>UČITAVANJE UPISNICA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7.7.-9.7.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7.7.-9.7.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381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9132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A7E7BD-7A16-42F4-87ED-5BEEB1665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PRIJAVA PROGRAMA KOJI ZAHTJEVAJU DODATNE PROVJERE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23C6083-9F11-4A21-B3B5-F70B1AEBF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267" y="2638044"/>
            <a:ext cx="11040533" cy="3101983"/>
          </a:xfrm>
        </p:spPr>
        <p:txBody>
          <a:bodyPr/>
          <a:lstStyle/>
          <a:p>
            <a:r>
              <a:rPr lang="hr-HR" dirty="0"/>
              <a:t>Informacije o dodatnim provjerama te datume i mjesto održavanja kandidati mogu pratiti na stranici </a:t>
            </a:r>
            <a:r>
              <a:rPr lang="hr-HR" u="sng" dirty="0">
                <a:hlinkClick r:id="rId2"/>
              </a:rPr>
              <a:t>htt</a:t>
            </a:r>
            <a:r>
              <a:rPr lang="hr-HR" dirty="0">
                <a:hlinkClick r:id="rId2"/>
              </a:rPr>
              <a:t>ps://srednje.e-upisi.hr </a:t>
            </a:r>
            <a:r>
              <a:rPr lang="hr-HR" dirty="0"/>
              <a:t>pod "Moj raspored" i na mrežnim stranicama srednjih škola</a:t>
            </a:r>
          </a:p>
        </p:txBody>
      </p:sp>
    </p:spTree>
    <p:extLst>
      <p:ext uri="{BB962C8B-B14F-4D97-AF65-F5344CB8AC3E}">
        <p14:creationId xmlns:p14="http://schemas.microsoft.com/office/powerpoint/2010/main" val="226947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E92F5C9-8153-4FC0-9784-E9D703B1F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Kandidati s primjerenim oblikom obrazovanja (TUR)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3976E6C-DFAC-4072-BFFA-C44F8F8EB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Kandidati s teškoćama u razvoju prijavljuju se u županijske upravne odjele za obrazovanje - Upravni odjel za obrazovanje, kulturu, šport, mlade i civilno društvo -Trg dr. Franje Tuđmana 2, 44330 Novska</a:t>
            </a:r>
          </a:p>
          <a:p>
            <a:endParaRPr lang="hr-HR" dirty="0"/>
          </a:p>
          <a:p>
            <a:r>
              <a:rPr lang="hr-HR" dirty="0"/>
              <a:t>***Čekamo mišljenja s profesionalnog usmjeravanja HZZ-a s predloženim programima</a:t>
            </a:r>
          </a:p>
        </p:txBody>
      </p:sp>
    </p:spTree>
    <p:extLst>
      <p:ext uri="{BB962C8B-B14F-4D97-AF65-F5344CB8AC3E}">
        <p14:creationId xmlns:p14="http://schemas.microsoft.com/office/powerpoint/2010/main" val="676265905"/>
      </p:ext>
    </p:extLst>
  </p:cSld>
  <p:clrMapOvr>
    <a:masterClrMapping/>
  </p:clrMapOvr>
</p:sld>
</file>

<file path=ppt/theme/theme1.xml><?xml version="1.0" encoding="utf-8"?>
<a:theme xmlns:a="http://schemas.openxmlformats.org/drawingml/2006/main" name="Paket">
  <a:themeElements>
    <a:clrScheme name="Paket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ke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e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TM10001115[[fn=Paket]]</Template>
  <TotalTime>457</TotalTime>
  <Words>2717</Words>
  <Application>Microsoft Office PowerPoint</Application>
  <PresentationFormat>Široki zaslon</PresentationFormat>
  <Paragraphs>258</Paragraphs>
  <Slides>34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10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34</vt:i4>
      </vt:variant>
    </vt:vector>
  </HeadingPairs>
  <TitlesOfParts>
    <vt:vector size="45" baseType="lpstr">
      <vt:lpstr>Arial</vt:lpstr>
      <vt:lpstr>Calibri</vt:lpstr>
      <vt:lpstr>Calibri Light</vt:lpstr>
      <vt:lpstr>Gill Sans MT</vt:lpstr>
      <vt:lpstr>Open Sans</vt:lpstr>
      <vt:lpstr>Poppins</vt:lpstr>
      <vt:lpstr>Symbol</vt:lpstr>
      <vt:lpstr>Times New Roman</vt:lpstr>
      <vt:lpstr>Tw Cen MT</vt:lpstr>
      <vt:lpstr>Wingdings</vt:lpstr>
      <vt:lpstr>Paket</vt:lpstr>
      <vt:lpstr>UPISI U SREDNJU ŠKOLU 2025./2026.</vt:lpstr>
      <vt:lpstr>PowerPoint prezentacija</vt:lpstr>
      <vt:lpstr>26.5.2025.</vt:lpstr>
      <vt:lpstr>Što nakon prijave?</vt:lpstr>
      <vt:lpstr>PRIJAVA  OBRAZOVNIH  PROGRAMA – 24.6.2025. – 4.7.2025.</vt:lpstr>
      <vt:lpstr>Prijava obrazovnih programa</vt:lpstr>
      <vt:lpstr>PowerPoint prezentacija</vt:lpstr>
      <vt:lpstr>PRIJAVA PROGRAMA KOJI ZAHTJEVAJU DODATNE PROVJERE</vt:lpstr>
      <vt:lpstr>Kandidati s primjerenim oblikom obrazovanja (TUR)</vt:lpstr>
      <vt:lpstr>VREDNOVANJE USPJEHA KANDIDATA S TEŠKOĆAMA U RAZVOJU</vt:lpstr>
      <vt:lpstr>UPISNICA</vt:lpstr>
      <vt:lpstr>Dostava dokumenata koji su uvjet za upis u određeni program obrazovanja srednje škole:</vt:lpstr>
      <vt:lpstr>Prijava učenika koji se upisuju u odjele za sportaše </vt:lpstr>
      <vt:lpstr>PRAVILNIK O ELEMENTIMA I KRITERIJIMA VREDNOVANJA</vt:lpstr>
      <vt:lpstr>1. ZAJEDNIČKI ELEMENT VREDNOVANJA</vt:lpstr>
      <vt:lpstr>PowerPoint prezentacija</vt:lpstr>
      <vt:lpstr>2. DODATNI ELEMENT VREDNOVANJA</vt:lpstr>
      <vt:lpstr>PowerPoint prezentacija</vt:lpstr>
      <vt:lpstr>SŠ koje zahtijevaju dodatne provjere znanja </vt:lpstr>
      <vt:lpstr>3. POSEBAN ELEMENT VREDNOVANJA (Pravo prednosti)</vt:lpstr>
      <vt:lpstr>4. VREDNOVANJE KANDIDATA PRIPADNIKA ROMSKE NACIONALNE MANJINE I KANDIDATA BEZ RODITELJSKE SKRBI</vt:lpstr>
      <vt:lpstr>ZDRAVSTVENA  SPOSOBNOST  KANDIDATA:</vt:lpstr>
      <vt:lpstr>HZZ –preporuke za obrazovnu politiku 2025-Područje III.II: gradovi Kutina, Novska i Popovača, te općine Velika Ludina, Lipovljani i Jasenovac</vt:lpstr>
      <vt:lpstr>PowerPoint prezentacija</vt:lpstr>
      <vt:lpstr>PowerPoint prezentacija</vt:lpstr>
      <vt:lpstr>KALKULATOR BODOVA (SREDNJA.HR)</vt:lpstr>
      <vt:lpstr>UPISI U UČENIČKE DOMOVE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Poslovi za kandidate i roditelje/skrbnike</vt:lpstr>
      <vt:lpstr>PITANJA?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PRIJAVA I UPISI U SREDNJU ŠKOLU 2023./2024.</dc:title>
  <dc:creator>Korisnik</dc:creator>
  <cp:lastModifiedBy>Dominik Šalković</cp:lastModifiedBy>
  <cp:revision>42</cp:revision>
  <dcterms:created xsi:type="dcterms:W3CDTF">2023-05-31T10:03:32Z</dcterms:created>
  <dcterms:modified xsi:type="dcterms:W3CDTF">2025-05-29T11:28:42Z</dcterms:modified>
</cp:coreProperties>
</file>